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52"/>
  </p:notesMasterIdLst>
  <p:sldIdLst>
    <p:sldId id="262" r:id="rId2"/>
    <p:sldId id="316" r:id="rId3"/>
    <p:sldId id="480" r:id="rId4"/>
    <p:sldId id="481" r:id="rId5"/>
    <p:sldId id="523" r:id="rId6"/>
    <p:sldId id="479" r:id="rId7"/>
    <p:sldId id="272" r:id="rId8"/>
    <p:sldId id="524" r:id="rId9"/>
    <p:sldId id="525" r:id="rId10"/>
    <p:sldId id="345" r:id="rId11"/>
    <p:sldId id="350" r:id="rId12"/>
    <p:sldId id="351" r:id="rId13"/>
    <p:sldId id="352" r:id="rId14"/>
    <p:sldId id="353" r:id="rId15"/>
    <p:sldId id="354" r:id="rId16"/>
    <p:sldId id="527" r:id="rId17"/>
    <p:sldId id="441" r:id="rId18"/>
    <p:sldId id="346" r:id="rId19"/>
    <p:sldId id="529" r:id="rId20"/>
    <p:sldId id="528" r:id="rId21"/>
    <p:sldId id="414" r:id="rId22"/>
    <p:sldId id="415" r:id="rId23"/>
    <p:sldId id="442" r:id="rId24"/>
    <p:sldId id="443" r:id="rId25"/>
    <p:sldId id="444" r:id="rId26"/>
    <p:sldId id="445" r:id="rId27"/>
    <p:sldId id="416" r:id="rId28"/>
    <p:sldId id="417" r:id="rId29"/>
    <p:sldId id="418" r:id="rId30"/>
    <p:sldId id="342" r:id="rId31"/>
    <p:sldId id="372" r:id="rId32"/>
    <p:sldId id="530" r:id="rId33"/>
    <p:sldId id="421" r:id="rId34"/>
    <p:sldId id="419" r:id="rId35"/>
    <p:sldId id="343" r:id="rId36"/>
    <p:sldId id="357" r:id="rId37"/>
    <p:sldId id="356" r:id="rId38"/>
    <p:sldId id="422" r:id="rId39"/>
    <p:sldId id="359" r:id="rId40"/>
    <p:sldId id="362" r:id="rId41"/>
    <p:sldId id="363" r:id="rId42"/>
    <p:sldId id="365" r:id="rId43"/>
    <p:sldId id="423" r:id="rId44"/>
    <p:sldId id="424" r:id="rId45"/>
    <p:sldId id="367" r:id="rId46"/>
    <p:sldId id="369" r:id="rId47"/>
    <p:sldId id="425" r:id="rId48"/>
    <p:sldId id="426" r:id="rId49"/>
    <p:sldId id="428" r:id="rId50"/>
    <p:sldId id="327" r:id="rId51"/>
  </p:sldIdLst>
  <p:sldSz cx="12192000" cy="6858000"/>
  <p:notesSz cx="6858000" cy="9144000"/>
  <p:custDataLst>
    <p:tags r:id="rId5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57B4D0"/>
    <a:srgbClr val="FFFFFF"/>
    <a:srgbClr val="E5E5E5"/>
    <a:srgbClr val="1A1D1A"/>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6314" autoAdjust="0"/>
  </p:normalViewPr>
  <p:slideViewPr>
    <p:cSldViewPr snapToGrid="0">
      <p:cViewPr varScale="1">
        <p:scale>
          <a:sx n="107" d="100"/>
          <a:sy n="107" d="100"/>
        </p:scale>
        <p:origin x="774" y="84"/>
      </p:cViewPr>
      <p:guideLst>
        <p:guide orient="horz" pos="216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t>2023/2/12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16</a:t>
            </a:fld>
            <a:endParaRPr lang="zh-CN" altLang="en-US"/>
          </a:p>
        </p:txBody>
      </p:sp>
    </p:spTree>
    <p:extLst>
      <p:ext uri="{BB962C8B-B14F-4D97-AF65-F5344CB8AC3E}">
        <p14:creationId xmlns:p14="http://schemas.microsoft.com/office/powerpoint/2010/main" val="4301192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19</a:t>
            </a:fld>
            <a:endParaRPr lang="zh-CN" altLang="en-US"/>
          </a:p>
        </p:txBody>
      </p:sp>
    </p:spTree>
    <p:extLst>
      <p:ext uri="{BB962C8B-B14F-4D97-AF65-F5344CB8AC3E}">
        <p14:creationId xmlns:p14="http://schemas.microsoft.com/office/powerpoint/2010/main" val="1727059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20</a:t>
            </a:fld>
            <a:endParaRPr lang="zh-CN" altLang="en-US"/>
          </a:p>
        </p:txBody>
      </p:sp>
    </p:spTree>
    <p:extLst>
      <p:ext uri="{BB962C8B-B14F-4D97-AF65-F5344CB8AC3E}">
        <p14:creationId xmlns:p14="http://schemas.microsoft.com/office/powerpoint/2010/main" val="835045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25</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29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32</a:t>
            </a:fld>
            <a:endParaRPr lang="zh-CN" altLang="en-US"/>
          </a:p>
        </p:txBody>
      </p:sp>
    </p:spTree>
    <p:extLst>
      <p:ext uri="{BB962C8B-B14F-4D97-AF65-F5344CB8AC3E}">
        <p14:creationId xmlns:p14="http://schemas.microsoft.com/office/powerpoint/2010/main" val="35512660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33</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34</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35</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36</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37</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38</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39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40</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50</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8</a:t>
            </a:fld>
            <a:endParaRPr lang="zh-CN" altLang="en-US"/>
          </a:p>
        </p:txBody>
      </p:sp>
    </p:spTree>
    <p:extLst>
      <p:ext uri="{BB962C8B-B14F-4D97-AF65-F5344CB8AC3E}">
        <p14:creationId xmlns:p14="http://schemas.microsoft.com/office/powerpoint/2010/main" val="1329488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t>9</a:t>
            </a:fld>
            <a:endParaRPr lang="zh-CN" altLang="en-US"/>
          </a:p>
        </p:txBody>
      </p:sp>
    </p:spTree>
    <p:extLst>
      <p:ext uri="{BB962C8B-B14F-4D97-AF65-F5344CB8AC3E}">
        <p14:creationId xmlns:p14="http://schemas.microsoft.com/office/powerpoint/2010/main" val="6041525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2023/2/12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2023/2/12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2023/2/12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2023/2/12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8F946A7-8F8C-4CD6-B7C8-B85B2F262809}" type="datetimeFigureOut">
              <a:rPr lang="zh-CN" altLang="en-US" smtClean="0"/>
              <a:t>2023/2/12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2023/2/12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8F946A7-8F8C-4CD6-B7C8-B85B2F262809}" type="datetimeFigureOut">
              <a:rPr lang="zh-CN" altLang="en-US" smtClean="0"/>
              <a:t>2023/2/12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t>2023/2/12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2023/2/12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8F946A7-8F8C-4CD6-B7C8-B85B2F262809}" type="datetimeFigureOut">
              <a:rPr lang="zh-CN" altLang="en-US" smtClean="0"/>
              <a:t>2023/2/12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46A7-8F8C-4CD6-B7C8-B85B2F262809}" type="datetimeFigureOut">
              <a:rPr lang="zh-CN" altLang="en-US" smtClean="0"/>
              <a:t>2023/2/12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5E2C5-596F-4533-9916-C86FEF8EE38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0544" y="-8890"/>
            <a:ext cx="7820116" cy="6858000"/>
          </a:xfrm>
          <a:prstGeom prst="rect">
            <a:avLst/>
          </a:prstGeom>
        </p:spPr>
      </p:pic>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158093" y="3403086"/>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427643" y="2943623"/>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7576" y="2891515"/>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92962" y="2891514"/>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7715704">
            <a:off x="386825" y="2931043"/>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2463990" y="759758"/>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8845" y="3346450"/>
            <a:ext cx="7820025" cy="829945"/>
          </a:xfrm>
          <a:prstGeom prst="rect">
            <a:avLst/>
          </a:prstGeom>
          <a:noFill/>
        </p:spPr>
        <p:txBody>
          <a:bodyPr wrap="square" rtlCol="0">
            <a:spAutoFit/>
          </a:bodyPr>
          <a:lstStyle/>
          <a:p>
            <a:r>
              <a:rPr lang="en-US" altLang="zh-CN" sz="4800" dirty="0">
                <a:latin typeface="华文细黑" panose="02010600040101010101" pitchFamily="2" charset="-122"/>
                <a:ea typeface="华文细黑" panose="02010600040101010101" pitchFamily="2" charset="-122"/>
                <a:sym typeface="华文细黑" panose="02010600040101010101" pitchFamily="2" charset="-122"/>
              </a:rPr>
              <a:t>01.</a:t>
            </a:r>
            <a:r>
              <a:rPr lang="zh-CN" altLang="en-US" sz="4800" dirty="0">
                <a:latin typeface="华文细黑" panose="02010600040101010101" pitchFamily="2" charset="-122"/>
                <a:ea typeface="华文细黑" panose="02010600040101010101" pitchFamily="2" charset="-122"/>
                <a:sym typeface="华文细黑" panose="02010600040101010101" pitchFamily="2" charset="-122"/>
              </a:rPr>
              <a:t>走进车载操作系统</a:t>
            </a:r>
          </a:p>
        </p:txBody>
      </p:sp>
      <p:cxnSp>
        <p:nvCxnSpPr>
          <p:cNvPr id="22" name="直接连接符 21"/>
          <p:cNvCxnSpPr/>
          <p:nvPr/>
        </p:nvCxnSpPr>
        <p:spPr>
          <a:xfrm>
            <a:off x="1023409" y="430936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24255" y="4564380"/>
            <a:ext cx="87630" cy="18459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7" name="文本框 26"/>
          <p:cNvSpPr txBox="1"/>
          <p:nvPr/>
        </p:nvSpPr>
        <p:spPr>
          <a:xfrm>
            <a:off x="1035918" y="204275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 name="文本框 27"/>
          <p:cNvSpPr txBox="1"/>
          <p:nvPr/>
        </p:nvSpPr>
        <p:spPr>
          <a:xfrm>
            <a:off x="1673040" y="204275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0</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9" name="文本框 28"/>
          <p:cNvSpPr txBox="1"/>
          <p:nvPr/>
        </p:nvSpPr>
        <p:spPr>
          <a:xfrm>
            <a:off x="2310162" y="2042757"/>
            <a:ext cx="512744" cy="144526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p>
        </p:txBody>
      </p:sp>
      <p:sp>
        <p:nvSpPr>
          <p:cNvPr id="30" name="文本框 29"/>
          <p:cNvSpPr txBox="1"/>
          <p:nvPr/>
        </p:nvSpPr>
        <p:spPr>
          <a:xfrm>
            <a:off x="2947285" y="2042757"/>
            <a:ext cx="512744" cy="144526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3</a:t>
            </a:r>
          </a:p>
        </p:txBody>
      </p:sp>
      <p:sp>
        <p:nvSpPr>
          <p:cNvPr id="31" name="文本框 30"/>
          <p:cNvSpPr txBox="1"/>
          <p:nvPr/>
        </p:nvSpPr>
        <p:spPr>
          <a:xfrm>
            <a:off x="1195705" y="4471670"/>
            <a:ext cx="5728335" cy="1938020"/>
          </a:xfrm>
          <a:prstGeom prst="rect">
            <a:avLst/>
          </a:prstGeom>
          <a:noFill/>
        </p:spPr>
        <p:txBody>
          <a:bodyPr wrap="square" rtlCol="0">
            <a:spAutoFit/>
          </a:bodyPr>
          <a:lstStyle/>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作者</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：林栩</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link</a:t>
            </a:r>
            <a:endPar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邮箱</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linxu_link@foxmail.com</a:t>
            </a:r>
          </a:p>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博客</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：https://juejin.cn/user/870468939434039/posts</a:t>
            </a:r>
          </a:p>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课件</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：https://github.com/linxu-link/CarAndroidCourse</a:t>
            </a:r>
          </a:p>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视频</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：https://space.bilibili.com/604650438/video</a:t>
            </a:r>
          </a:p>
        </p:txBody>
      </p:sp>
      <p:pic>
        <p:nvPicPr>
          <p:cNvPr id="3" name="图片 2" descr="qrcode_for_gh_c8d3ee092f91_258"/>
          <p:cNvPicPr>
            <a:picLocks noChangeAspect="1"/>
          </p:cNvPicPr>
          <p:nvPr/>
        </p:nvPicPr>
        <p:blipFill>
          <a:blip r:embed="rId4"/>
          <a:stretch>
            <a:fillRect/>
          </a:stretch>
        </p:blipFill>
        <p:spPr>
          <a:xfrm>
            <a:off x="6694186" y="4471670"/>
            <a:ext cx="1882147" cy="18821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63" presetClass="path" presetSubtype="0" decel="50000" fill="hold" grpId="1" nodeType="withEffect">
                                  <p:stCondLst>
                                    <p:cond delay="0"/>
                                  </p:stCondLst>
                                  <p:childTnLst>
                                    <p:animMotion origin="layout" path="M 4.16667E-7 -7.40741E-7 L 0.20547 -7.40741E-7 " pathEditMode="relative" rAng="0" ptsTypes="AA">
                                      <p:cBhvr>
                                        <p:cTn id="9" dur="1000" spd="-100000" fill="hold"/>
                                        <p:tgtEl>
                                          <p:spTgt spid="27"/>
                                        </p:tgtEl>
                                        <p:attrNameLst>
                                          <p:attrName>ppt_x</p:attrName>
                                          <p:attrName>ppt_y</p:attrName>
                                        </p:attrNameLst>
                                      </p:cBhvr>
                                      <p:rCtr x="10273" y="0"/>
                                    </p:animMotion>
                                  </p:childTnLst>
                                </p:cTn>
                              </p:par>
                              <p:par>
                                <p:cTn id="10" presetID="10" presetClass="entr" presetSubtype="0" fill="hold" grpId="0" nodeType="withEffect">
                                  <p:stCondLst>
                                    <p:cond delay="1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63" presetClass="path" presetSubtype="0" decel="50000" fill="hold" grpId="1" nodeType="withEffect">
                                  <p:stCondLst>
                                    <p:cond delay="150"/>
                                  </p:stCondLst>
                                  <p:childTnLst>
                                    <p:animMotion origin="layout" path="M -3.125E-6 -7.40741E-7 L 0.20547 -7.40741E-7 " pathEditMode="relative" rAng="0" ptsTypes="AA">
                                      <p:cBhvr>
                                        <p:cTn id="14" dur="1000" spd="-100000" fill="hold"/>
                                        <p:tgtEl>
                                          <p:spTgt spid="28"/>
                                        </p:tgtEl>
                                        <p:attrNameLst>
                                          <p:attrName>ppt_x</p:attrName>
                                          <p:attrName>ppt_y</p:attrName>
                                        </p:attrNameLst>
                                      </p:cBhvr>
                                      <p:rCtr x="10273" y="0"/>
                                    </p:animMotion>
                                  </p:childTnLst>
                                </p:cTn>
                              </p:par>
                              <p:par>
                                <p:cTn id="15" presetID="10" presetClass="entr" presetSubtype="0" fill="hold" grpId="0" nodeType="withEffect">
                                  <p:stCondLst>
                                    <p:cond delay="3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63" presetClass="path" presetSubtype="0" decel="50000" fill="hold" grpId="1" nodeType="withEffect">
                                  <p:stCondLst>
                                    <p:cond delay="300"/>
                                  </p:stCondLst>
                                  <p:childTnLst>
                                    <p:animMotion origin="layout" path="M 3.33333E-6 -7.40741E-7 L 0.20547 -7.40741E-7 " pathEditMode="relative" rAng="0" ptsTypes="AA">
                                      <p:cBhvr>
                                        <p:cTn id="19" dur="1000" spd="-100000" fill="hold"/>
                                        <p:tgtEl>
                                          <p:spTgt spid="29"/>
                                        </p:tgtEl>
                                        <p:attrNameLst>
                                          <p:attrName>ppt_x</p:attrName>
                                          <p:attrName>ppt_y</p:attrName>
                                        </p:attrNameLst>
                                      </p:cBhvr>
                                      <p:rCtr x="10273" y="0"/>
                                    </p:animMotion>
                                  </p:childTnLst>
                                </p:cTn>
                              </p:par>
                              <p:par>
                                <p:cTn id="20" presetID="10" presetClass="entr" presetSubtype="0" fill="hold" grpId="0" nodeType="withEffect">
                                  <p:stCondLst>
                                    <p:cond delay="4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63" presetClass="path" presetSubtype="0" decel="50000" fill="hold" grpId="1" nodeType="withEffect">
                                  <p:stCondLst>
                                    <p:cond delay="450"/>
                                  </p:stCondLst>
                                  <p:childTnLst>
                                    <p:animMotion origin="layout" path="M -4.16667E-7 -7.40741E-7 L 0.20547 -7.40741E-7 " pathEditMode="relative" rAng="0" ptsTypes="AA">
                                      <p:cBhvr>
                                        <p:cTn id="24" dur="1000" spd="-100000" fill="hold"/>
                                        <p:tgtEl>
                                          <p:spTgt spid="30"/>
                                        </p:tgtEl>
                                        <p:attrNameLst>
                                          <p:attrName>ppt_x</p:attrName>
                                          <p:attrName>ppt_y</p:attrName>
                                        </p:attrNameLst>
                                      </p:cBhvr>
                                      <p:rCtr x="10273" y="0"/>
                                    </p:animMotion>
                                  </p:childTnLst>
                                </p:cTn>
                              </p:par>
                              <p:par>
                                <p:cTn id="25" presetID="22" presetClass="entr" presetSubtype="8" fill="hold" grpId="0" nodeType="withEffect">
                                  <p:stCondLst>
                                    <p:cond delay="45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250"/>
                                        <p:tgtEl>
                                          <p:spTgt spid="16"/>
                                        </p:tgtEl>
                                      </p:cBhvr>
                                    </p:animEffect>
                                  </p:childTnLst>
                                </p:cTn>
                              </p:par>
                              <p:par>
                                <p:cTn id="28" presetID="22" presetClass="entr" presetSubtype="8" fill="hold" nodeType="withEffect">
                                  <p:stCondLst>
                                    <p:cond delay="45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250"/>
                                        <p:tgtEl>
                                          <p:spTgt spid="22"/>
                                        </p:tgtEl>
                                      </p:cBhvr>
                                    </p:animEffect>
                                  </p:childTnLst>
                                </p:cTn>
                              </p:par>
                              <p:par>
                                <p:cTn id="31" presetID="17" presetClass="entr" presetSubtype="1" fill="hold" grpId="0" nodeType="withEffect">
                                  <p:stCondLst>
                                    <p:cond delay="450"/>
                                  </p:stCondLst>
                                  <p:childTnLst>
                                    <p:set>
                                      <p:cBhvr>
                                        <p:cTn id="32" dur="1" fill="hold">
                                          <p:stCondLst>
                                            <p:cond delay="0"/>
                                          </p:stCondLst>
                                        </p:cTn>
                                        <p:tgtEl>
                                          <p:spTgt spid="23"/>
                                        </p:tgtEl>
                                        <p:attrNameLst>
                                          <p:attrName>style.visibility</p:attrName>
                                        </p:attrNameLst>
                                      </p:cBhvr>
                                      <p:to>
                                        <p:strVal val="visible"/>
                                      </p:to>
                                    </p:set>
                                    <p:anim calcmode="lin" valueType="num">
                                      <p:cBhvr>
                                        <p:cTn id="33" dur="750" fill="hold"/>
                                        <p:tgtEl>
                                          <p:spTgt spid="23"/>
                                        </p:tgtEl>
                                        <p:attrNameLst>
                                          <p:attrName>ppt_x</p:attrName>
                                        </p:attrNameLst>
                                      </p:cBhvr>
                                      <p:tavLst>
                                        <p:tav tm="0">
                                          <p:val>
                                            <p:strVal val="#ppt_x"/>
                                          </p:val>
                                        </p:tav>
                                        <p:tav tm="100000">
                                          <p:val>
                                            <p:strVal val="#ppt_x"/>
                                          </p:val>
                                        </p:tav>
                                      </p:tavLst>
                                    </p:anim>
                                    <p:anim calcmode="lin" valueType="num">
                                      <p:cBhvr>
                                        <p:cTn id="34" dur="750" fill="hold"/>
                                        <p:tgtEl>
                                          <p:spTgt spid="23"/>
                                        </p:tgtEl>
                                        <p:attrNameLst>
                                          <p:attrName>ppt_y</p:attrName>
                                        </p:attrNameLst>
                                      </p:cBhvr>
                                      <p:tavLst>
                                        <p:tav tm="0">
                                          <p:val>
                                            <p:strVal val="#ppt_y-#ppt_h/2"/>
                                          </p:val>
                                        </p:tav>
                                        <p:tav tm="100000">
                                          <p:val>
                                            <p:strVal val="#ppt_y"/>
                                          </p:val>
                                        </p:tav>
                                      </p:tavLst>
                                    </p:anim>
                                    <p:anim calcmode="lin" valueType="num">
                                      <p:cBhvr>
                                        <p:cTn id="35" dur="750" fill="hold"/>
                                        <p:tgtEl>
                                          <p:spTgt spid="23"/>
                                        </p:tgtEl>
                                        <p:attrNameLst>
                                          <p:attrName>ppt_w</p:attrName>
                                        </p:attrNameLst>
                                      </p:cBhvr>
                                      <p:tavLst>
                                        <p:tav tm="0">
                                          <p:val>
                                            <p:strVal val="#ppt_w"/>
                                          </p:val>
                                        </p:tav>
                                        <p:tav tm="100000">
                                          <p:val>
                                            <p:strVal val="#ppt_w"/>
                                          </p:val>
                                        </p:tav>
                                      </p:tavLst>
                                    </p:anim>
                                    <p:anim calcmode="lin" valueType="num">
                                      <p:cBhvr>
                                        <p:cTn id="36" dur="750" fill="hold"/>
                                        <p:tgtEl>
                                          <p:spTgt spid="23"/>
                                        </p:tgtEl>
                                        <p:attrNameLst>
                                          <p:attrName>ppt_h</p:attrName>
                                        </p:attrNameLst>
                                      </p:cBhvr>
                                      <p:tavLst>
                                        <p:tav tm="0">
                                          <p:val>
                                            <p:fltVal val="0"/>
                                          </p:val>
                                        </p:tav>
                                        <p:tav tm="100000">
                                          <p:val>
                                            <p:strVal val="#ppt_h"/>
                                          </p:val>
                                        </p:tav>
                                      </p:tavLst>
                                    </p:anim>
                                  </p:childTnLst>
                                </p:cTn>
                              </p:par>
                              <p:par>
                                <p:cTn id="37" presetID="22" presetClass="entr" presetSubtype="8" fill="hold" grpId="0" nodeType="withEffect">
                                  <p:stCondLst>
                                    <p:cond delay="100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750"/>
                                        <p:tgtEl>
                                          <p:spTgt spid="31"/>
                                        </p:tgtEl>
                                      </p:cBhvr>
                                    </p:animEffect>
                                  </p:childTnLst>
                                </p:cTn>
                              </p:par>
                              <p:par>
                                <p:cTn id="40" presetID="10" presetClass="entr" presetSubtype="0" fill="hold" grpId="0" nodeType="withEffect">
                                  <p:stCondLst>
                                    <p:cond delay="4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35" presetClass="path" presetSubtype="0" decel="40000" fill="hold" grpId="1" nodeType="withEffect">
                                  <p:stCondLst>
                                    <p:cond delay="450"/>
                                  </p:stCondLst>
                                  <p:childTnLst>
                                    <p:animMotion origin="layout" path="M 0.03073 2.22222E-6 L -0.15925 2.22222E-6 " pathEditMode="relative" rAng="0" ptsTypes="AA">
                                      <p:cBhvr>
                                        <p:cTn id="44" dur="1000" spd="-100000" fill="hold"/>
                                        <p:tgtEl>
                                          <p:spTgt spid="20"/>
                                        </p:tgtEl>
                                        <p:attrNameLst>
                                          <p:attrName>ppt_x</p:attrName>
                                          <p:attrName>ppt_y</p:attrName>
                                        </p:attrNameLst>
                                      </p:cBhvr>
                                      <p:rCtr x="-9505" y="0"/>
                                    </p:animMotion>
                                  </p:childTnLst>
                                </p:cTn>
                              </p:par>
                              <p:par>
                                <p:cTn id="45" presetID="35" presetClass="path" presetSubtype="0" accel="40000" decel="40000" fill="hold" grpId="2" nodeType="withEffect">
                                  <p:stCondLst>
                                    <p:cond delay="1450"/>
                                  </p:stCondLst>
                                  <p:childTnLst>
                                    <p:animMotion origin="layout" path="M 0.03073 2.22222E-6 L 2.91667E-6 2.22222E-6 " pathEditMode="relative" rAng="0" ptsTypes="AA">
                                      <p:cBhvr>
                                        <p:cTn id="46" dur="750" fill="hold"/>
                                        <p:tgtEl>
                                          <p:spTgt spid="20"/>
                                        </p:tgtEl>
                                        <p:attrNameLst>
                                          <p:attrName>ppt_x</p:attrName>
                                          <p:attrName>ppt_y</p:attrName>
                                        </p:attrNameLst>
                                      </p:cBhvr>
                                      <p:rCtr x="-1536" y="0"/>
                                    </p:animMotion>
                                  </p:childTnLst>
                                </p:cTn>
                              </p:par>
                              <p:par>
                                <p:cTn id="47" presetID="10" presetClass="entr" presetSubtype="0" fill="hold" grpId="0" nodeType="withEffect">
                                  <p:stCondLst>
                                    <p:cond delay="45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35" presetClass="path" presetSubtype="0" decel="40000" fill="hold" grpId="1" nodeType="withEffect">
                                  <p:stCondLst>
                                    <p:cond delay="450"/>
                                  </p:stCondLst>
                                  <p:childTnLst>
                                    <p:animMotion origin="layout" path="M -0.0388 -0.02686 L 0.14193 0.06828 " pathEditMode="relative" rAng="0" ptsTypes="AA">
                                      <p:cBhvr>
                                        <p:cTn id="51" dur="750" spd="-100000" fill="hold"/>
                                        <p:tgtEl>
                                          <p:spTgt spid="21"/>
                                        </p:tgtEl>
                                        <p:attrNameLst>
                                          <p:attrName>ppt_x</p:attrName>
                                          <p:attrName>ppt_y</p:attrName>
                                        </p:attrNameLst>
                                      </p:cBhvr>
                                      <p:rCtr x="9036" y="4745"/>
                                    </p:animMotion>
                                  </p:childTnLst>
                                </p:cTn>
                              </p:par>
                              <p:par>
                                <p:cTn id="52" presetID="35" presetClass="path" presetSubtype="0" accel="40000" decel="40000" fill="hold" grpId="2" nodeType="withEffect">
                                  <p:stCondLst>
                                    <p:cond delay="1250"/>
                                  </p:stCondLst>
                                  <p:childTnLst>
                                    <p:animMotion origin="layout" path="M -0.0345 -0.02547 L 0.0043 -0.00278 " pathEditMode="relative" rAng="0" ptsTypes="AA">
                                      <p:cBhvr>
                                        <p:cTn id="53" dur="750" fill="hold"/>
                                        <p:tgtEl>
                                          <p:spTgt spid="21"/>
                                        </p:tgtEl>
                                        <p:attrNameLst>
                                          <p:attrName>ppt_x</p:attrName>
                                          <p:attrName>ppt_y</p:attrName>
                                        </p:attrNameLst>
                                      </p:cBhvr>
                                      <p:rCtr x="1940" y="1134"/>
                                    </p:animMotion>
                                  </p:childTnLst>
                                </p:cTn>
                              </p:par>
                              <p:par>
                                <p:cTn id="54" presetID="10" presetClass="entr" presetSubtype="0" fill="hold"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childTnLst>
                                </p:cTn>
                              </p:par>
                              <p:par>
                                <p:cTn id="57" presetID="63" presetClass="path" presetSubtype="0" decel="30000" fill="hold" nodeType="withEffect">
                                  <p:stCondLst>
                                    <p:cond delay="0"/>
                                  </p:stCondLst>
                                  <p:childTnLst>
                                    <p:animMotion origin="layout" path="M -0.124349 -0.124074 L 0 0 E" pathEditMode="relative" ptsTypes="">
                                      <p:cBhvr>
                                        <p:cTn id="58" dur="1000" fill="hold"/>
                                        <p:tgtEl>
                                          <p:spTgt spid="2"/>
                                        </p:tgtEl>
                                        <p:attrNameLst>
                                          <p:attrName>ppt_x</p:attrName>
                                          <p:attrName>ppt_y</p:attrName>
                                        </p:attrNameLst>
                                      </p:cBhvr>
                                    </p:animMotion>
                                  </p:childTnLst>
                                </p:cTn>
                              </p:par>
                              <p:par>
                                <p:cTn id="59" presetID="6" presetClass="emph" presetSubtype="0" decel="30000" fill="hold" nodeType="withEffect">
                                  <p:stCondLst>
                                    <p:cond delay="0"/>
                                  </p:stCondLst>
                                  <p:childTnLst>
                                    <p:animScale>
                                      <p:cBhvr>
                                        <p:cTn id="60" dur="1000" fill="hold"/>
                                        <p:tgtEl>
                                          <p:spTgt spid="2"/>
                                        </p:tgtEl>
                                      </p:cBhvr>
                                      <p:by x="150000" y="150000"/>
                                      <p:from x="146726" y="119179"/>
                                      <p:to x="100000" y="100000"/>
                                    </p:animScale>
                                  </p:childTnLst>
                                </p:cTn>
                              </p:par>
                              <p:par>
                                <p:cTn id="61" presetID="31" presetClass="entr" presetSubtype="0" fill="hold" nodeType="withEffect">
                                  <p:stCondLst>
                                    <p:cond delay="25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fltVal val="0"/>
                                          </p:val>
                                        </p:tav>
                                        <p:tav tm="100000">
                                          <p:val>
                                            <p:strVal val="#ppt_w"/>
                                          </p:val>
                                        </p:tav>
                                      </p:tavLst>
                                    </p:anim>
                                    <p:anim calcmode="lin" valueType="num">
                                      <p:cBhvr>
                                        <p:cTn id="64" dur="1000" fill="hold"/>
                                        <p:tgtEl>
                                          <p:spTgt spid="4"/>
                                        </p:tgtEl>
                                        <p:attrNameLst>
                                          <p:attrName>ppt_h</p:attrName>
                                        </p:attrNameLst>
                                      </p:cBhvr>
                                      <p:tavLst>
                                        <p:tav tm="0">
                                          <p:val>
                                            <p:fltVal val="0"/>
                                          </p:val>
                                        </p:tav>
                                        <p:tav tm="100000">
                                          <p:val>
                                            <p:strVal val="#ppt_h"/>
                                          </p:val>
                                        </p:tav>
                                      </p:tavLst>
                                    </p:anim>
                                    <p:anim calcmode="lin" valueType="num">
                                      <p:cBhvr>
                                        <p:cTn id="65" dur="1000" fill="hold"/>
                                        <p:tgtEl>
                                          <p:spTgt spid="4"/>
                                        </p:tgtEl>
                                        <p:attrNameLst>
                                          <p:attrName>style.rotation</p:attrName>
                                        </p:attrNameLst>
                                      </p:cBhvr>
                                      <p:tavLst>
                                        <p:tav tm="0">
                                          <p:val>
                                            <p:fltVal val="90"/>
                                          </p:val>
                                        </p:tav>
                                        <p:tav tm="100000">
                                          <p:val>
                                            <p:fltVal val="0"/>
                                          </p:val>
                                        </p:tav>
                                      </p:tavLst>
                                    </p:anim>
                                    <p:animEffect transition="in" filter="fade">
                                      <p:cBhvr>
                                        <p:cTn id="66" dur="1000"/>
                                        <p:tgtEl>
                                          <p:spTgt spid="4"/>
                                        </p:tgtEl>
                                      </p:cBhvr>
                                    </p:animEffect>
                                  </p:childTnLst>
                                </p:cTn>
                              </p:par>
                              <p:par>
                                <p:cTn id="67" presetID="31" presetClass="entr" presetSubtype="0"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 calcmode="lin" valueType="num">
                                      <p:cBhvr>
                                        <p:cTn id="69" dur="1000" fill="hold"/>
                                        <p:tgtEl>
                                          <p:spTgt spid="5"/>
                                        </p:tgtEl>
                                        <p:attrNameLst>
                                          <p:attrName>ppt_w</p:attrName>
                                        </p:attrNameLst>
                                      </p:cBhvr>
                                      <p:tavLst>
                                        <p:tav tm="0">
                                          <p:val>
                                            <p:fltVal val="0"/>
                                          </p:val>
                                        </p:tav>
                                        <p:tav tm="100000">
                                          <p:val>
                                            <p:strVal val="#ppt_w"/>
                                          </p:val>
                                        </p:tav>
                                      </p:tavLst>
                                    </p:anim>
                                    <p:anim calcmode="lin" valueType="num">
                                      <p:cBhvr>
                                        <p:cTn id="70" dur="1000" fill="hold"/>
                                        <p:tgtEl>
                                          <p:spTgt spid="5"/>
                                        </p:tgtEl>
                                        <p:attrNameLst>
                                          <p:attrName>ppt_h</p:attrName>
                                        </p:attrNameLst>
                                      </p:cBhvr>
                                      <p:tavLst>
                                        <p:tav tm="0">
                                          <p:val>
                                            <p:fltVal val="0"/>
                                          </p:val>
                                        </p:tav>
                                        <p:tav tm="100000">
                                          <p:val>
                                            <p:strVal val="#ppt_h"/>
                                          </p:val>
                                        </p:tav>
                                      </p:tavLst>
                                    </p:anim>
                                    <p:anim calcmode="lin" valueType="num">
                                      <p:cBhvr>
                                        <p:cTn id="71" dur="1000" fill="hold"/>
                                        <p:tgtEl>
                                          <p:spTgt spid="5"/>
                                        </p:tgtEl>
                                        <p:attrNameLst>
                                          <p:attrName>style.rotation</p:attrName>
                                        </p:attrNameLst>
                                      </p:cBhvr>
                                      <p:tavLst>
                                        <p:tav tm="0">
                                          <p:val>
                                            <p:fltVal val="90"/>
                                          </p:val>
                                        </p:tav>
                                        <p:tav tm="100000">
                                          <p:val>
                                            <p:fltVal val="0"/>
                                          </p:val>
                                        </p:tav>
                                      </p:tavLst>
                                    </p:anim>
                                    <p:animEffect transition="in" filter="fade">
                                      <p:cBhvr>
                                        <p:cTn id="72" dur="1000"/>
                                        <p:tgtEl>
                                          <p:spTgt spid="5"/>
                                        </p:tgtEl>
                                      </p:cBhvr>
                                    </p:animEffect>
                                  </p:childTnLst>
                                </p:cTn>
                              </p:par>
                              <p:par>
                                <p:cTn id="73" presetID="31" presetClass="entr" presetSubtype="0" fill="hold" nodeType="withEffect">
                                  <p:stCondLst>
                                    <p:cond delay="250"/>
                                  </p:stCondLst>
                                  <p:childTnLst>
                                    <p:set>
                                      <p:cBhvr>
                                        <p:cTn id="74" dur="1" fill="hold">
                                          <p:stCondLst>
                                            <p:cond delay="0"/>
                                          </p:stCondLst>
                                        </p:cTn>
                                        <p:tgtEl>
                                          <p:spTgt spid="6"/>
                                        </p:tgtEl>
                                        <p:attrNameLst>
                                          <p:attrName>style.visibility</p:attrName>
                                        </p:attrNameLst>
                                      </p:cBhvr>
                                      <p:to>
                                        <p:strVal val="visible"/>
                                      </p:to>
                                    </p:set>
                                    <p:anim calcmode="lin" valueType="num">
                                      <p:cBhvr>
                                        <p:cTn id="75" dur="1000" fill="hold"/>
                                        <p:tgtEl>
                                          <p:spTgt spid="6"/>
                                        </p:tgtEl>
                                        <p:attrNameLst>
                                          <p:attrName>ppt_w</p:attrName>
                                        </p:attrNameLst>
                                      </p:cBhvr>
                                      <p:tavLst>
                                        <p:tav tm="0">
                                          <p:val>
                                            <p:fltVal val="0"/>
                                          </p:val>
                                        </p:tav>
                                        <p:tav tm="100000">
                                          <p:val>
                                            <p:strVal val="#ppt_w"/>
                                          </p:val>
                                        </p:tav>
                                      </p:tavLst>
                                    </p:anim>
                                    <p:anim calcmode="lin" valueType="num">
                                      <p:cBhvr>
                                        <p:cTn id="76" dur="1000" fill="hold"/>
                                        <p:tgtEl>
                                          <p:spTgt spid="6"/>
                                        </p:tgtEl>
                                        <p:attrNameLst>
                                          <p:attrName>ppt_h</p:attrName>
                                        </p:attrNameLst>
                                      </p:cBhvr>
                                      <p:tavLst>
                                        <p:tav tm="0">
                                          <p:val>
                                            <p:fltVal val="0"/>
                                          </p:val>
                                        </p:tav>
                                        <p:tav tm="100000">
                                          <p:val>
                                            <p:strVal val="#ppt_h"/>
                                          </p:val>
                                        </p:tav>
                                      </p:tavLst>
                                    </p:anim>
                                    <p:anim calcmode="lin" valueType="num">
                                      <p:cBhvr>
                                        <p:cTn id="77" dur="1000" fill="hold"/>
                                        <p:tgtEl>
                                          <p:spTgt spid="6"/>
                                        </p:tgtEl>
                                        <p:attrNameLst>
                                          <p:attrName>style.rotation</p:attrName>
                                        </p:attrNameLst>
                                      </p:cBhvr>
                                      <p:tavLst>
                                        <p:tav tm="0">
                                          <p:val>
                                            <p:fltVal val="90"/>
                                          </p:val>
                                        </p:tav>
                                        <p:tav tm="100000">
                                          <p:val>
                                            <p:fltVal val="0"/>
                                          </p:val>
                                        </p:tav>
                                      </p:tavLst>
                                    </p:anim>
                                    <p:animEffect transition="in" filter="fade">
                                      <p:cBhvr>
                                        <p:cTn id="78" dur="1000"/>
                                        <p:tgtEl>
                                          <p:spTgt spid="6"/>
                                        </p:tgtEl>
                                      </p:cBhvr>
                                    </p:animEffect>
                                  </p:childTnLst>
                                </p:cTn>
                              </p:par>
                              <p:par>
                                <p:cTn id="79" presetID="31" presetClass="entr" presetSubtype="0" fill="hold" grpId="0" nodeType="withEffect">
                                  <p:stCondLst>
                                    <p:cond delay="25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par>
                                <p:cTn id="85" presetID="31" presetClass="entr" presetSubtype="0" fill="hold" nodeType="withEffect">
                                  <p:stCondLst>
                                    <p:cond delay="250"/>
                                  </p:stCondLst>
                                  <p:childTnLst>
                                    <p:set>
                                      <p:cBhvr>
                                        <p:cTn id="86" dur="1" fill="hold">
                                          <p:stCondLst>
                                            <p:cond delay="0"/>
                                          </p:stCondLst>
                                        </p:cTn>
                                        <p:tgtEl>
                                          <p:spTgt spid="8"/>
                                        </p:tgtEl>
                                        <p:attrNameLst>
                                          <p:attrName>style.visibility</p:attrName>
                                        </p:attrNameLst>
                                      </p:cBhvr>
                                      <p:to>
                                        <p:strVal val="visible"/>
                                      </p:to>
                                    </p:set>
                                    <p:anim calcmode="lin" valueType="num">
                                      <p:cBhvr>
                                        <p:cTn id="87" dur="1000" fill="hold"/>
                                        <p:tgtEl>
                                          <p:spTgt spid="8"/>
                                        </p:tgtEl>
                                        <p:attrNameLst>
                                          <p:attrName>ppt_w</p:attrName>
                                        </p:attrNameLst>
                                      </p:cBhvr>
                                      <p:tavLst>
                                        <p:tav tm="0">
                                          <p:val>
                                            <p:fltVal val="0"/>
                                          </p:val>
                                        </p:tav>
                                        <p:tav tm="100000">
                                          <p:val>
                                            <p:strVal val="#ppt_w"/>
                                          </p:val>
                                        </p:tav>
                                      </p:tavLst>
                                    </p:anim>
                                    <p:anim calcmode="lin" valueType="num">
                                      <p:cBhvr>
                                        <p:cTn id="88" dur="1000" fill="hold"/>
                                        <p:tgtEl>
                                          <p:spTgt spid="8"/>
                                        </p:tgtEl>
                                        <p:attrNameLst>
                                          <p:attrName>ppt_h</p:attrName>
                                        </p:attrNameLst>
                                      </p:cBhvr>
                                      <p:tavLst>
                                        <p:tav tm="0">
                                          <p:val>
                                            <p:fltVal val="0"/>
                                          </p:val>
                                        </p:tav>
                                        <p:tav tm="100000">
                                          <p:val>
                                            <p:strVal val="#ppt_h"/>
                                          </p:val>
                                        </p:tav>
                                      </p:tavLst>
                                    </p:anim>
                                    <p:anim calcmode="lin" valueType="num">
                                      <p:cBhvr>
                                        <p:cTn id="89" dur="1000" fill="hold"/>
                                        <p:tgtEl>
                                          <p:spTgt spid="8"/>
                                        </p:tgtEl>
                                        <p:attrNameLst>
                                          <p:attrName>style.rotation</p:attrName>
                                        </p:attrNameLst>
                                      </p:cBhvr>
                                      <p:tavLst>
                                        <p:tav tm="0">
                                          <p:val>
                                            <p:fltVal val="90"/>
                                          </p:val>
                                        </p:tav>
                                        <p:tav tm="100000">
                                          <p:val>
                                            <p:fltVal val="0"/>
                                          </p:val>
                                        </p:tav>
                                      </p:tavLst>
                                    </p:anim>
                                    <p:animEffect transition="in" filter="fade">
                                      <p:cBhvr>
                                        <p:cTn id="90" dur="1000"/>
                                        <p:tgtEl>
                                          <p:spTgt spid="8"/>
                                        </p:tgtEl>
                                      </p:cBhvr>
                                    </p:animEffect>
                                  </p:childTnLst>
                                </p:cTn>
                              </p:par>
                              <p:par>
                                <p:cTn id="91" presetID="31" presetClass="entr" presetSubtype="0" fill="hold" nodeType="withEffect">
                                  <p:stCondLst>
                                    <p:cond delay="250"/>
                                  </p:stCondLst>
                                  <p:childTnLst>
                                    <p:set>
                                      <p:cBhvr>
                                        <p:cTn id="92" dur="1" fill="hold">
                                          <p:stCondLst>
                                            <p:cond delay="0"/>
                                          </p:stCondLst>
                                        </p:cTn>
                                        <p:tgtEl>
                                          <p:spTgt spid="9"/>
                                        </p:tgtEl>
                                        <p:attrNameLst>
                                          <p:attrName>style.visibility</p:attrName>
                                        </p:attrNameLst>
                                      </p:cBhvr>
                                      <p:to>
                                        <p:strVal val="visible"/>
                                      </p:to>
                                    </p:set>
                                    <p:anim calcmode="lin" valueType="num">
                                      <p:cBhvr>
                                        <p:cTn id="93" dur="1000" fill="hold"/>
                                        <p:tgtEl>
                                          <p:spTgt spid="9"/>
                                        </p:tgtEl>
                                        <p:attrNameLst>
                                          <p:attrName>ppt_w</p:attrName>
                                        </p:attrNameLst>
                                      </p:cBhvr>
                                      <p:tavLst>
                                        <p:tav tm="0">
                                          <p:val>
                                            <p:fltVal val="0"/>
                                          </p:val>
                                        </p:tav>
                                        <p:tav tm="100000">
                                          <p:val>
                                            <p:strVal val="#ppt_w"/>
                                          </p:val>
                                        </p:tav>
                                      </p:tavLst>
                                    </p:anim>
                                    <p:anim calcmode="lin" valueType="num">
                                      <p:cBhvr>
                                        <p:cTn id="94" dur="1000" fill="hold"/>
                                        <p:tgtEl>
                                          <p:spTgt spid="9"/>
                                        </p:tgtEl>
                                        <p:attrNameLst>
                                          <p:attrName>ppt_h</p:attrName>
                                        </p:attrNameLst>
                                      </p:cBhvr>
                                      <p:tavLst>
                                        <p:tav tm="0">
                                          <p:val>
                                            <p:fltVal val="0"/>
                                          </p:val>
                                        </p:tav>
                                        <p:tav tm="100000">
                                          <p:val>
                                            <p:strVal val="#ppt_h"/>
                                          </p:val>
                                        </p:tav>
                                      </p:tavLst>
                                    </p:anim>
                                    <p:anim calcmode="lin" valueType="num">
                                      <p:cBhvr>
                                        <p:cTn id="95" dur="1000" fill="hold"/>
                                        <p:tgtEl>
                                          <p:spTgt spid="9"/>
                                        </p:tgtEl>
                                        <p:attrNameLst>
                                          <p:attrName>style.rotation</p:attrName>
                                        </p:attrNameLst>
                                      </p:cBhvr>
                                      <p:tavLst>
                                        <p:tav tm="0">
                                          <p:val>
                                            <p:fltVal val="90"/>
                                          </p:val>
                                        </p:tav>
                                        <p:tav tm="100000">
                                          <p:val>
                                            <p:fltVal val="0"/>
                                          </p:val>
                                        </p:tav>
                                      </p:tavLst>
                                    </p:anim>
                                    <p:animEffect transition="in" filter="fade">
                                      <p:cBhvr>
                                        <p:cTn id="96" dur="1000"/>
                                        <p:tgtEl>
                                          <p:spTgt spid="9"/>
                                        </p:tgtEl>
                                      </p:cBhvr>
                                    </p:animEffect>
                                  </p:childTnLst>
                                </p:cTn>
                              </p:par>
                              <p:par>
                                <p:cTn id="97" presetID="31" presetClass="entr" presetSubtype="0" fill="hold" nodeType="withEffect">
                                  <p:stCondLst>
                                    <p:cond delay="250"/>
                                  </p:stCondLst>
                                  <p:childTnLst>
                                    <p:set>
                                      <p:cBhvr>
                                        <p:cTn id="98" dur="1" fill="hold">
                                          <p:stCondLst>
                                            <p:cond delay="0"/>
                                          </p:stCondLst>
                                        </p:cTn>
                                        <p:tgtEl>
                                          <p:spTgt spid="10"/>
                                        </p:tgtEl>
                                        <p:attrNameLst>
                                          <p:attrName>style.visibility</p:attrName>
                                        </p:attrNameLst>
                                      </p:cBhvr>
                                      <p:to>
                                        <p:strVal val="visible"/>
                                      </p:to>
                                    </p:set>
                                    <p:anim calcmode="lin" valueType="num">
                                      <p:cBhvr>
                                        <p:cTn id="99" dur="1000" fill="hold"/>
                                        <p:tgtEl>
                                          <p:spTgt spid="10"/>
                                        </p:tgtEl>
                                        <p:attrNameLst>
                                          <p:attrName>ppt_w</p:attrName>
                                        </p:attrNameLst>
                                      </p:cBhvr>
                                      <p:tavLst>
                                        <p:tav tm="0">
                                          <p:val>
                                            <p:fltVal val="0"/>
                                          </p:val>
                                        </p:tav>
                                        <p:tav tm="100000">
                                          <p:val>
                                            <p:strVal val="#ppt_w"/>
                                          </p:val>
                                        </p:tav>
                                      </p:tavLst>
                                    </p:anim>
                                    <p:anim calcmode="lin" valueType="num">
                                      <p:cBhvr>
                                        <p:cTn id="100" dur="1000" fill="hold"/>
                                        <p:tgtEl>
                                          <p:spTgt spid="10"/>
                                        </p:tgtEl>
                                        <p:attrNameLst>
                                          <p:attrName>ppt_h</p:attrName>
                                        </p:attrNameLst>
                                      </p:cBhvr>
                                      <p:tavLst>
                                        <p:tav tm="0">
                                          <p:val>
                                            <p:fltVal val="0"/>
                                          </p:val>
                                        </p:tav>
                                        <p:tav tm="100000">
                                          <p:val>
                                            <p:strVal val="#ppt_h"/>
                                          </p:val>
                                        </p:tav>
                                      </p:tavLst>
                                    </p:anim>
                                    <p:anim calcmode="lin" valueType="num">
                                      <p:cBhvr>
                                        <p:cTn id="101" dur="1000" fill="hold"/>
                                        <p:tgtEl>
                                          <p:spTgt spid="10"/>
                                        </p:tgtEl>
                                        <p:attrNameLst>
                                          <p:attrName>style.rotation</p:attrName>
                                        </p:attrNameLst>
                                      </p:cBhvr>
                                      <p:tavLst>
                                        <p:tav tm="0">
                                          <p:val>
                                            <p:fltVal val="90"/>
                                          </p:val>
                                        </p:tav>
                                        <p:tav tm="100000">
                                          <p:val>
                                            <p:fltVal val="0"/>
                                          </p:val>
                                        </p:tav>
                                      </p:tavLst>
                                    </p:anim>
                                    <p:animEffect transition="in" filter="fade">
                                      <p:cBhvr>
                                        <p:cTn id="102" dur="1000"/>
                                        <p:tgtEl>
                                          <p:spTgt spid="10"/>
                                        </p:tgtEl>
                                      </p:cBhvr>
                                    </p:animEffect>
                                  </p:childTnLst>
                                </p:cTn>
                              </p:par>
                              <p:par>
                                <p:cTn id="103" presetID="31" presetClass="entr" presetSubtype="0" fill="hold" grpId="0" nodeType="withEffect">
                                  <p:stCondLst>
                                    <p:cond delay="25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1000" fill="hold"/>
                                        <p:tgtEl>
                                          <p:spTgt spid="11"/>
                                        </p:tgtEl>
                                        <p:attrNameLst>
                                          <p:attrName>ppt_w</p:attrName>
                                        </p:attrNameLst>
                                      </p:cBhvr>
                                      <p:tavLst>
                                        <p:tav tm="0">
                                          <p:val>
                                            <p:fltVal val="0"/>
                                          </p:val>
                                        </p:tav>
                                        <p:tav tm="100000">
                                          <p:val>
                                            <p:strVal val="#ppt_w"/>
                                          </p:val>
                                        </p:tav>
                                      </p:tavLst>
                                    </p:anim>
                                    <p:anim calcmode="lin" valueType="num">
                                      <p:cBhvr>
                                        <p:cTn id="106" dur="1000" fill="hold"/>
                                        <p:tgtEl>
                                          <p:spTgt spid="11"/>
                                        </p:tgtEl>
                                        <p:attrNameLst>
                                          <p:attrName>ppt_h</p:attrName>
                                        </p:attrNameLst>
                                      </p:cBhvr>
                                      <p:tavLst>
                                        <p:tav tm="0">
                                          <p:val>
                                            <p:fltVal val="0"/>
                                          </p:val>
                                        </p:tav>
                                        <p:tav tm="100000">
                                          <p:val>
                                            <p:strVal val="#ppt_h"/>
                                          </p:val>
                                        </p:tav>
                                      </p:tavLst>
                                    </p:anim>
                                    <p:anim calcmode="lin" valueType="num">
                                      <p:cBhvr>
                                        <p:cTn id="107" dur="1000" fill="hold"/>
                                        <p:tgtEl>
                                          <p:spTgt spid="11"/>
                                        </p:tgtEl>
                                        <p:attrNameLst>
                                          <p:attrName>style.rotation</p:attrName>
                                        </p:attrNameLst>
                                      </p:cBhvr>
                                      <p:tavLst>
                                        <p:tav tm="0">
                                          <p:val>
                                            <p:fltVal val="90"/>
                                          </p:val>
                                        </p:tav>
                                        <p:tav tm="100000">
                                          <p:val>
                                            <p:fltVal val="0"/>
                                          </p:val>
                                        </p:tav>
                                      </p:tavLst>
                                    </p:anim>
                                    <p:animEffect transition="in" filter="fade">
                                      <p:cBhvr>
                                        <p:cTn id="108" dur="1000"/>
                                        <p:tgtEl>
                                          <p:spTgt spid="11"/>
                                        </p:tgtEl>
                                      </p:cBhvr>
                                    </p:animEffect>
                                  </p:childTnLst>
                                </p:cTn>
                              </p:par>
                            </p:childTnLst>
                          </p:cTn>
                        </p:par>
                        <p:par>
                          <p:cTn id="109" fill="hold">
                            <p:stCondLst>
                              <p:cond delay="500"/>
                            </p:stCondLst>
                            <p:childTnLst>
                              <p:par>
                                <p:cTn id="110" presetID="3" presetClass="entr" presetSubtype="10" fill="hold" nodeType="after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blinds(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0" grpId="0" animBg="1"/>
      <p:bldP spid="20" grpId="1" animBg="1"/>
      <p:bldP spid="20" grpId="2" animBg="1"/>
      <p:bldP spid="21" grpId="0" animBg="1"/>
      <p:bldP spid="21" grpId="1" animBg="1"/>
      <p:bldP spid="21" grpId="2" animBg="1"/>
      <p:bldP spid="16" grpId="0"/>
      <p:bldP spid="23" grpId="0" bldLvl="0" animBg="1"/>
      <p:bldP spid="27" grpId="0"/>
      <p:bldP spid="27" grpId="1"/>
      <p:bldP spid="28" grpId="0"/>
      <p:bldP spid="28" grpId="1"/>
      <p:bldP spid="29" grpId="0"/>
      <p:bldP spid="29" grpId="1"/>
      <p:bldP spid="30" grpId="0"/>
      <p:bldP spid="30" grpId="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420878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车载操作系统的现状</a:t>
            </a:r>
          </a:p>
        </p:txBody>
      </p:sp>
      <p:pic>
        <p:nvPicPr>
          <p:cNvPr id="5" name="图片 4"/>
          <p:cNvPicPr>
            <a:picLocks noChangeAspect="1"/>
          </p:cNvPicPr>
          <p:nvPr/>
        </p:nvPicPr>
        <p:blipFill>
          <a:blip r:embed="rId3"/>
          <a:stretch>
            <a:fillRect/>
          </a:stretch>
        </p:blipFill>
        <p:spPr>
          <a:xfrm>
            <a:off x="834390" y="1292860"/>
            <a:ext cx="10222230" cy="540258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19303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QNX</a:t>
            </a:r>
          </a:p>
        </p:txBody>
      </p:sp>
      <p:sp>
        <p:nvSpPr>
          <p:cNvPr id="2" name="矩形 1"/>
          <p:cNvSpPr/>
          <p:nvPr/>
        </p:nvSpPr>
        <p:spPr>
          <a:xfrm>
            <a:off x="973455" y="1431290"/>
            <a:ext cx="9886315" cy="2644635"/>
          </a:xfrm>
          <a:prstGeom prst="rect">
            <a:avLst/>
          </a:prstGeom>
        </p:spPr>
        <p:txBody>
          <a:bodyPr wrap="square">
            <a:spAutoFit/>
          </a:bodyPr>
          <a:lstStyle/>
          <a:p>
            <a:pPr>
              <a:lnSpc>
                <a:spcPct val="120000"/>
              </a:lnSpc>
            </a:pPr>
            <a:r>
              <a:rPr lang="en-US" altLang="zh-CN" sz="2000" dirty="0">
                <a:solidFill>
                  <a:schemeClr val="tx2"/>
                </a:solidFill>
                <a:latin typeface="华文细黑" panose="02010600040101010101" pitchFamily="2" charset="-122"/>
                <a:ea typeface="华文细黑" panose="02010600040101010101" pitchFamily="2" charset="-122"/>
              </a:rPr>
              <a:t>QNX </a:t>
            </a:r>
            <a:r>
              <a:rPr lang="zh-CN" altLang="en-US" sz="2000" dirty="0">
                <a:solidFill>
                  <a:schemeClr val="tx2"/>
                </a:solidFill>
                <a:latin typeface="华文细黑" panose="02010600040101010101" pitchFamily="2" charset="-122"/>
                <a:ea typeface="华文细黑" panose="02010600040101010101" pitchFamily="2" charset="-122"/>
              </a:rPr>
              <a:t>由黑莓公司推出，最初应用在仪表，是第一个符合 </a:t>
            </a:r>
            <a:r>
              <a:rPr lang="en-US" altLang="zh-CN" sz="2000" dirty="0">
                <a:solidFill>
                  <a:schemeClr val="tx2"/>
                </a:solidFill>
                <a:latin typeface="华文细黑" panose="02010600040101010101" pitchFamily="2" charset="-122"/>
                <a:ea typeface="华文细黑" panose="02010600040101010101" pitchFamily="2" charset="-122"/>
              </a:rPr>
              <a:t>ISO 26262 ASIL D </a:t>
            </a:r>
            <a:r>
              <a:rPr lang="zh-CN" altLang="en-US" sz="2000" dirty="0">
                <a:solidFill>
                  <a:schemeClr val="tx2"/>
                </a:solidFill>
                <a:latin typeface="华文细黑" panose="02010600040101010101" pitchFamily="2" charset="-122"/>
                <a:ea typeface="华文细黑" panose="02010600040101010101" pitchFamily="2" charset="-122"/>
              </a:rPr>
              <a:t>规范的实时操作系统，能满足数字化仪表盘功能性安全的要求，同时兼满足数据安全要求，通过了美国军方 </a:t>
            </a:r>
            <a:r>
              <a:rPr lang="en-US" altLang="zh-CN" sz="2000" dirty="0">
                <a:solidFill>
                  <a:schemeClr val="tx2"/>
                </a:solidFill>
                <a:latin typeface="华文细黑" panose="02010600040101010101" pitchFamily="2" charset="-122"/>
                <a:ea typeface="华文细黑" panose="02010600040101010101" pitchFamily="2" charset="-122"/>
              </a:rPr>
              <a:t>EAL4+</a:t>
            </a:r>
            <a:r>
              <a:rPr lang="zh-CN" altLang="en-US" sz="2000" dirty="0">
                <a:solidFill>
                  <a:schemeClr val="tx2"/>
                </a:solidFill>
                <a:latin typeface="华文细黑" panose="02010600040101010101" pitchFamily="2" charset="-122"/>
                <a:ea typeface="华文细黑" panose="02010600040101010101" pitchFamily="2" charset="-122"/>
              </a:rPr>
              <a:t>。</a:t>
            </a: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en-US" altLang="zh-CN" sz="2000" dirty="0">
                <a:solidFill>
                  <a:schemeClr val="tx2"/>
                </a:solidFill>
                <a:latin typeface="华文细黑" panose="02010600040101010101" pitchFamily="2" charset="-122"/>
                <a:ea typeface="华文细黑" panose="02010600040101010101" pitchFamily="2" charset="-122"/>
              </a:rPr>
              <a:t>QNX</a:t>
            </a:r>
            <a:r>
              <a:rPr lang="zh-CN" altLang="en-US" sz="2000" dirty="0">
                <a:solidFill>
                  <a:schemeClr val="tx2"/>
                </a:solidFill>
                <a:latin typeface="华文细黑" panose="02010600040101010101" pitchFamily="2" charset="-122"/>
                <a:ea typeface="华文细黑" panose="02010600040101010101" pitchFamily="2" charset="-122"/>
              </a:rPr>
              <a:t>的应用范围非常广，从汽车到核电站、以及无人作战坦克的控制系统都有涉及。</a:t>
            </a:r>
          </a:p>
          <a:p>
            <a:pPr>
              <a:lnSpc>
                <a:spcPct val="120000"/>
              </a:lnSpc>
            </a:pP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因为 </a:t>
            </a:r>
            <a:r>
              <a:rPr lang="en-US" altLang="zh-CN" sz="2000" dirty="0">
                <a:solidFill>
                  <a:schemeClr val="tx2"/>
                </a:solidFill>
                <a:latin typeface="华文细黑" panose="02010600040101010101" pitchFamily="2" charset="-122"/>
                <a:ea typeface="华文细黑" panose="02010600040101010101" pitchFamily="2" charset="-122"/>
              </a:rPr>
              <a:t>QNX </a:t>
            </a:r>
            <a:r>
              <a:rPr lang="zh-CN" altLang="en-US" sz="2000" dirty="0">
                <a:solidFill>
                  <a:schemeClr val="tx2"/>
                </a:solidFill>
                <a:latin typeface="华文细黑" panose="02010600040101010101" pitchFamily="2" charset="-122"/>
                <a:ea typeface="华文细黑" panose="02010600040101010101" pitchFamily="2" charset="-122"/>
              </a:rPr>
              <a:t>并不开源，所以针对 </a:t>
            </a:r>
            <a:r>
              <a:rPr lang="en-US" altLang="zh-CN" sz="2000" dirty="0">
                <a:solidFill>
                  <a:schemeClr val="tx2"/>
                </a:solidFill>
                <a:latin typeface="华文细黑" panose="02010600040101010101" pitchFamily="2" charset="-122"/>
                <a:ea typeface="华文细黑" panose="02010600040101010101" pitchFamily="2" charset="-122"/>
              </a:rPr>
              <a:t>QNX </a:t>
            </a:r>
            <a:r>
              <a:rPr lang="zh-CN" altLang="en-US" sz="2000" dirty="0">
                <a:solidFill>
                  <a:schemeClr val="tx2"/>
                </a:solidFill>
                <a:latin typeface="华文细黑" panose="02010600040101010101" pitchFamily="2" charset="-122"/>
                <a:ea typeface="华文细黑" panose="02010600040101010101" pitchFamily="2" charset="-122"/>
              </a:rPr>
              <a:t>开发需要支付一定金额的商业授权费用。</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2038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Linux</a:t>
            </a:r>
          </a:p>
        </p:txBody>
      </p:sp>
      <p:sp>
        <p:nvSpPr>
          <p:cNvPr id="2" name="矩形 1"/>
          <p:cNvSpPr/>
          <p:nvPr/>
        </p:nvSpPr>
        <p:spPr>
          <a:xfrm>
            <a:off x="973455" y="1431290"/>
            <a:ext cx="9886315" cy="3415030"/>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Linux 是基于社区开源模式的多用户、多任务、支持多线程和多 CPU 的分时操作系统，因为 Linux 是在 GNU 公共许可权限下免费获得 的，无需商业授权费用，用户可自主定制，开发成本相对较低。正因 为开源，Linux 系统开发工具非常丰富，几乎所有应用芯片都支持 Linux。Linux 系统上的程序是编译执行的，执行效率比较高。 </a:t>
            </a: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但是，Linux 内核复杂度较高，Linux V4.19 的内核代码有一千七百多万行，且还在持续增长。正因如此，在安全性和启动速度等方面，Linux 要落后于 QNX。针对汽车的应用场景，AGL（Automotive Grade Linux）和 GENIVI 都在极力打造 Linux 生态系统，以加速 Linux 在车载系统上的应用。</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2038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AliOS</a:t>
            </a:r>
          </a:p>
        </p:txBody>
      </p:sp>
      <p:sp>
        <p:nvSpPr>
          <p:cNvPr id="2" name="矩形 1"/>
          <p:cNvSpPr/>
          <p:nvPr/>
        </p:nvSpPr>
        <p:spPr>
          <a:xfrm>
            <a:off x="973455" y="1431290"/>
            <a:ext cx="9886315" cy="3752630"/>
          </a:xfrm>
          <a:prstGeom prst="rect">
            <a:avLst/>
          </a:prstGeom>
        </p:spPr>
        <p:txBody>
          <a:bodyPr wrap="square">
            <a:spAutoFit/>
          </a:bodyPr>
          <a:lstStyle/>
          <a:p>
            <a:pPr>
              <a:lnSpc>
                <a:spcPct val="120000"/>
              </a:lnSpc>
            </a:pPr>
            <a:r>
              <a:rPr lang="en-US" altLang="zh-CN" sz="2000" dirty="0" err="1">
                <a:solidFill>
                  <a:schemeClr val="tx2"/>
                </a:solidFill>
                <a:latin typeface="华文细黑" panose="02010600040101010101" pitchFamily="2" charset="-122"/>
                <a:ea typeface="华文细黑" panose="02010600040101010101" pitchFamily="2" charset="-122"/>
              </a:rPr>
              <a:t>AliOS</a:t>
            </a:r>
            <a:r>
              <a:rPr lang="zh-CN" altLang="en-US" sz="2000" dirty="0">
                <a:solidFill>
                  <a:schemeClr val="tx2"/>
                </a:solidFill>
                <a:latin typeface="华文细黑" panose="02010600040101010101" pitchFamily="2" charset="-122"/>
                <a:ea typeface="华文细黑" panose="02010600040101010101" pitchFamily="2" charset="-122"/>
              </a:rPr>
              <a:t>是阿里巴巴发布全新的品牌，整合了原先的</a:t>
            </a:r>
            <a:r>
              <a:rPr lang="en-US" altLang="zh-CN" sz="2000" dirty="0" err="1">
                <a:solidFill>
                  <a:schemeClr val="tx2"/>
                </a:solidFill>
                <a:latin typeface="华文细黑" panose="02010600040101010101" pitchFamily="2" charset="-122"/>
                <a:ea typeface="华文细黑" panose="02010600040101010101" pitchFamily="2" charset="-122"/>
              </a:rPr>
              <a:t>AliYunOS</a:t>
            </a:r>
            <a:r>
              <a:rPr lang="zh-CN" altLang="en-US" sz="2000" dirty="0">
                <a:solidFill>
                  <a:schemeClr val="tx2"/>
                </a:solidFill>
                <a:latin typeface="华文细黑" panose="02010600040101010101" pitchFamily="2" charset="-122"/>
                <a:ea typeface="华文细黑" panose="02010600040101010101" pitchFamily="2" charset="-122"/>
              </a:rPr>
              <a:t>移动端业务，主要面向汽车、</a:t>
            </a:r>
            <a:r>
              <a:rPr lang="en-US" altLang="zh-CN" sz="2000" dirty="0">
                <a:solidFill>
                  <a:schemeClr val="tx2"/>
                </a:solidFill>
                <a:latin typeface="华文细黑" panose="02010600040101010101" pitchFamily="2" charset="-122"/>
                <a:ea typeface="华文细黑" panose="02010600040101010101" pitchFamily="2" charset="-122"/>
              </a:rPr>
              <a:t>IoT</a:t>
            </a:r>
            <a:r>
              <a:rPr lang="zh-CN" altLang="en-US" sz="2000" dirty="0">
                <a:solidFill>
                  <a:schemeClr val="tx2"/>
                </a:solidFill>
                <a:latin typeface="华文细黑" panose="02010600040101010101" pitchFamily="2" charset="-122"/>
                <a:ea typeface="华文细黑" panose="02010600040101010101" pitchFamily="2" charset="-122"/>
              </a:rPr>
              <a:t>终端、</a:t>
            </a:r>
            <a:r>
              <a:rPr lang="en-US" altLang="zh-CN" sz="2000" dirty="0">
                <a:solidFill>
                  <a:schemeClr val="tx2"/>
                </a:solidFill>
                <a:latin typeface="华文细黑" panose="02010600040101010101" pitchFamily="2" charset="-122"/>
                <a:ea typeface="华文细黑" panose="02010600040101010101" pitchFamily="2" charset="-122"/>
              </a:rPr>
              <a:t>IoT</a:t>
            </a:r>
            <a:r>
              <a:rPr lang="zh-CN" altLang="en-US" sz="2000" dirty="0">
                <a:solidFill>
                  <a:schemeClr val="tx2"/>
                </a:solidFill>
                <a:latin typeface="华文细黑" panose="02010600040101010101" pitchFamily="2" charset="-122"/>
                <a:ea typeface="华文细黑" panose="02010600040101010101" pitchFamily="2" charset="-122"/>
              </a:rPr>
              <a:t>芯片和工业领域的物联网操作系统。</a:t>
            </a:r>
          </a:p>
          <a:p>
            <a:pPr>
              <a:lnSpc>
                <a:spcPct val="120000"/>
              </a:lnSpc>
            </a:pPr>
            <a:endParaRPr lang="en-US" altLang="zh-CN"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AliOS 车载操作系统基于 Linux 内核，具备自主知识产权，支持 多个类型的端设备，除了具备最基础的进程、线程调度等功能外，还 支持定位和地图、辅助驾驶、轻量化的车载语音智能等服务，可连接 AIoT 设备 2.72 亿+，提供 5200+实用 AI 技能和 3 亿+生态资源，为智 能汽车、数字交通和产业数字化三类解决方案提供技术基础。AliOS 车载操作系统架构主要包括 AliOS 核心系统、数据服务平台以及工程 化支持平台三大部分。</a:t>
            </a:r>
          </a:p>
          <a:p>
            <a:pPr>
              <a:lnSpc>
                <a:spcPct val="120000"/>
              </a:lnSpc>
            </a:pPr>
            <a:endParaRPr lang="en-US" altLang="zh-CN"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目前上汽荣威、智己等车型均在使用</a:t>
            </a:r>
            <a:r>
              <a:rPr lang="en-US" altLang="zh-CN" sz="2000" dirty="0" err="1">
                <a:solidFill>
                  <a:schemeClr val="tx2"/>
                </a:solidFill>
                <a:latin typeface="华文细黑" panose="02010600040101010101" pitchFamily="2" charset="-122"/>
                <a:ea typeface="华文细黑" panose="02010600040101010101" pitchFamily="2" charset="-122"/>
              </a:rPr>
              <a:t>AliOS</a:t>
            </a:r>
            <a:r>
              <a:rPr lang="zh-CN" altLang="en-US" sz="2000" dirty="0">
                <a:solidFill>
                  <a:schemeClr val="tx2"/>
                </a:solidFill>
                <a:latin typeface="华文细黑" panose="02010600040101010101" pitchFamily="2" charset="-122"/>
                <a:ea typeface="华文细黑" panose="0201060004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a:t>
            </a:r>
          </a:p>
        </p:txBody>
      </p:sp>
      <p:sp>
        <p:nvSpPr>
          <p:cNvPr id="2" name="矩形 1"/>
          <p:cNvSpPr/>
          <p:nvPr/>
        </p:nvSpPr>
        <p:spPr>
          <a:xfrm>
            <a:off x="973455" y="1431290"/>
            <a:ext cx="9886315" cy="3383298"/>
          </a:xfrm>
          <a:prstGeom prst="rect">
            <a:avLst/>
          </a:prstGeom>
        </p:spPr>
        <p:txBody>
          <a:bodyPr wrap="square">
            <a:spAutoFit/>
          </a:bodyPr>
          <a:lstStyle/>
          <a:p>
            <a:pPr>
              <a:lnSpc>
                <a:spcPct val="120000"/>
              </a:lnSpc>
            </a:pPr>
            <a:r>
              <a:rPr lang="en-US" altLang="zh-CN" sz="2000" dirty="0">
                <a:solidFill>
                  <a:schemeClr val="tx2"/>
                </a:solidFill>
                <a:latin typeface="华文细黑" panose="02010600040101010101" pitchFamily="2" charset="-122"/>
                <a:ea typeface="华文细黑" panose="02010600040101010101" pitchFamily="2" charset="-122"/>
              </a:rPr>
              <a:t>Android </a:t>
            </a:r>
            <a:r>
              <a:rPr lang="zh-CN" altLang="en-US" sz="2000" dirty="0">
                <a:solidFill>
                  <a:schemeClr val="tx2"/>
                </a:solidFill>
                <a:latin typeface="华文细黑" panose="02010600040101010101" pitchFamily="2" charset="-122"/>
                <a:ea typeface="华文细黑" panose="02010600040101010101" pitchFamily="2" charset="-122"/>
              </a:rPr>
              <a:t>车载操作系统基于 </a:t>
            </a:r>
            <a:r>
              <a:rPr lang="en-US" altLang="zh-CN" sz="2000" dirty="0">
                <a:solidFill>
                  <a:schemeClr val="tx2"/>
                </a:solidFill>
                <a:latin typeface="华文细黑" panose="02010600040101010101" pitchFamily="2" charset="-122"/>
                <a:ea typeface="华文细黑" panose="02010600040101010101" pitchFamily="2" charset="-122"/>
              </a:rPr>
              <a:t>Linux </a:t>
            </a:r>
            <a:r>
              <a:rPr lang="zh-CN" altLang="en-US" sz="2000" dirty="0">
                <a:solidFill>
                  <a:schemeClr val="tx2"/>
                </a:solidFill>
                <a:latin typeface="华文细黑" panose="02010600040101010101" pitchFamily="2" charset="-122"/>
                <a:ea typeface="华文细黑" panose="02010600040101010101" pitchFamily="2" charset="-122"/>
              </a:rPr>
              <a:t>内核，主要功能模块集中在 用户空间，在 </a:t>
            </a:r>
            <a:r>
              <a:rPr lang="en-US" altLang="zh-CN" sz="2000" dirty="0">
                <a:solidFill>
                  <a:schemeClr val="tx2"/>
                </a:solidFill>
                <a:latin typeface="华文细黑" panose="02010600040101010101" pitchFamily="2" charset="-122"/>
                <a:ea typeface="华文细黑" panose="02010600040101010101" pitchFamily="2" charset="-122"/>
              </a:rPr>
              <a:t>Linux </a:t>
            </a:r>
            <a:r>
              <a:rPr lang="zh-CN" altLang="en-US" sz="2000" dirty="0">
                <a:solidFill>
                  <a:schemeClr val="tx2"/>
                </a:solidFill>
                <a:latin typeface="华文细黑" panose="02010600040101010101" pitchFamily="2" charset="-122"/>
                <a:ea typeface="华文细黑" panose="02010600040101010101" pitchFamily="2" charset="-122"/>
              </a:rPr>
              <a:t>内核中仅增加了用于进程间通信的 </a:t>
            </a:r>
            <a:r>
              <a:rPr lang="en-US" altLang="zh-CN" sz="2000" dirty="0">
                <a:solidFill>
                  <a:schemeClr val="tx2"/>
                </a:solidFill>
                <a:latin typeface="华文细黑" panose="02010600040101010101" pitchFamily="2" charset="-122"/>
                <a:ea typeface="华文细黑" panose="02010600040101010101" pitchFamily="2" charset="-122"/>
              </a:rPr>
              <a:t>Binder </a:t>
            </a:r>
            <a:r>
              <a:rPr lang="zh-CN" altLang="en-US" sz="2000" dirty="0">
                <a:solidFill>
                  <a:schemeClr val="tx2"/>
                </a:solidFill>
                <a:latin typeface="华文细黑" panose="02010600040101010101" pitchFamily="2" charset="-122"/>
                <a:ea typeface="华文细黑" panose="02010600040101010101" pitchFamily="2" charset="-122"/>
              </a:rPr>
              <a:t>和用于内存共享的 </a:t>
            </a:r>
            <a:r>
              <a:rPr lang="en-US" altLang="zh-CN" sz="2000" dirty="0">
                <a:solidFill>
                  <a:schemeClr val="tx2"/>
                </a:solidFill>
                <a:latin typeface="华文细黑" panose="02010600040101010101" pitchFamily="2" charset="-122"/>
                <a:ea typeface="华文细黑" panose="02010600040101010101" pitchFamily="2" charset="-122"/>
              </a:rPr>
              <a:t>ION</a:t>
            </a:r>
            <a:r>
              <a:rPr lang="zh-CN" altLang="en-US" sz="2000" dirty="0">
                <a:solidFill>
                  <a:schemeClr val="tx2"/>
                </a:solidFill>
                <a:latin typeface="华文细黑" panose="02010600040101010101" pitchFamily="2" charset="-122"/>
                <a:ea typeface="华文细黑" panose="02010600040101010101" pitchFamily="2" charset="-122"/>
              </a:rPr>
              <a:t>，其突出优点是应用生态。</a:t>
            </a:r>
            <a:r>
              <a:rPr lang="en-US" altLang="zh-CN" sz="2000" dirty="0">
                <a:solidFill>
                  <a:schemeClr val="tx2"/>
                </a:solidFill>
                <a:latin typeface="华文细黑" panose="02010600040101010101" pitchFamily="2" charset="-122"/>
                <a:ea typeface="华文细黑" panose="02010600040101010101" pitchFamily="2" charset="-122"/>
              </a:rPr>
              <a:t>Android </a:t>
            </a:r>
            <a:r>
              <a:rPr lang="zh-CN" altLang="en-US" sz="2000" dirty="0">
                <a:solidFill>
                  <a:schemeClr val="tx2"/>
                </a:solidFill>
                <a:latin typeface="华文细黑" panose="02010600040101010101" pitchFamily="2" charset="-122"/>
                <a:ea typeface="华文细黑" panose="02010600040101010101" pitchFamily="2" charset="-122"/>
              </a:rPr>
              <a:t>应用程序在 </a:t>
            </a:r>
            <a:r>
              <a:rPr lang="en-US" altLang="zh-CN" sz="2000" dirty="0">
                <a:solidFill>
                  <a:schemeClr val="tx2"/>
                </a:solidFill>
                <a:latin typeface="华文细黑" panose="02010600040101010101" pitchFamily="2" charset="-122"/>
                <a:ea typeface="华文细黑" panose="02010600040101010101" pitchFamily="2" charset="-122"/>
              </a:rPr>
              <a:t>Android </a:t>
            </a:r>
            <a:r>
              <a:rPr lang="zh-CN" altLang="en-US" sz="2000" dirty="0">
                <a:solidFill>
                  <a:schemeClr val="tx2"/>
                </a:solidFill>
                <a:latin typeface="华文细黑" panose="02010600040101010101" pitchFamily="2" charset="-122"/>
                <a:ea typeface="华文细黑" panose="02010600040101010101" pitchFamily="2" charset="-122"/>
              </a:rPr>
              <a:t>虚拟机里是解释执行的，相对于编译执行来说，执行效率较低。</a:t>
            </a: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en-US" altLang="zh-CN" sz="2000" dirty="0">
                <a:solidFill>
                  <a:schemeClr val="tx2"/>
                </a:solidFill>
                <a:latin typeface="华文细黑" panose="02010600040101010101" pitchFamily="2" charset="-122"/>
                <a:ea typeface="华文细黑" panose="02010600040101010101" pitchFamily="2" charset="-122"/>
              </a:rPr>
              <a:t>Google </a:t>
            </a:r>
            <a:r>
              <a:rPr lang="zh-CN" altLang="en-US" sz="2000" dirty="0">
                <a:solidFill>
                  <a:schemeClr val="tx2"/>
                </a:solidFill>
                <a:latin typeface="华文细黑" panose="02010600040101010101" pitchFamily="2" charset="-122"/>
                <a:ea typeface="华文细黑" panose="02010600040101010101" pitchFamily="2" charset="-122"/>
              </a:rPr>
              <a:t>于 </a:t>
            </a:r>
            <a:r>
              <a:rPr lang="en-US" altLang="zh-CN" sz="2000" dirty="0">
                <a:solidFill>
                  <a:schemeClr val="tx2"/>
                </a:solidFill>
                <a:latin typeface="华文细黑" panose="02010600040101010101" pitchFamily="2" charset="-122"/>
                <a:ea typeface="华文细黑" panose="02010600040101010101" pitchFamily="2" charset="-122"/>
              </a:rPr>
              <a:t>2019 </a:t>
            </a:r>
            <a:r>
              <a:rPr lang="zh-CN" altLang="en-US" sz="2000" dirty="0">
                <a:solidFill>
                  <a:schemeClr val="tx2"/>
                </a:solidFill>
                <a:latin typeface="华文细黑" panose="02010600040101010101" pitchFamily="2" charset="-122"/>
                <a:ea typeface="华文细黑" panose="02010600040101010101" pitchFamily="2" charset="-122"/>
              </a:rPr>
              <a:t>年开放了 </a:t>
            </a:r>
            <a:r>
              <a:rPr lang="en-US" altLang="zh-CN" sz="2000" dirty="0">
                <a:solidFill>
                  <a:schemeClr val="tx2"/>
                </a:solidFill>
                <a:latin typeface="华文细黑" panose="02010600040101010101" pitchFamily="2" charset="-122"/>
                <a:ea typeface="华文细黑" panose="02010600040101010101" pitchFamily="2" charset="-122"/>
              </a:rPr>
              <a:t>Android Automotive</a:t>
            </a:r>
            <a:r>
              <a:rPr lang="zh-CN" altLang="en-US" sz="2000" dirty="0">
                <a:solidFill>
                  <a:schemeClr val="tx2"/>
                </a:solidFill>
                <a:latin typeface="华文细黑" panose="02010600040101010101" pitchFamily="2" charset="-122"/>
                <a:ea typeface="华文细黑" panose="02010600040101010101" pitchFamily="2" charset="-122"/>
              </a:rPr>
              <a:t>，原本为移动互联设备开发的 </a:t>
            </a:r>
            <a:r>
              <a:rPr lang="en-US" altLang="zh-CN" sz="2000" dirty="0">
                <a:solidFill>
                  <a:schemeClr val="tx2"/>
                </a:solidFill>
                <a:latin typeface="华文细黑" panose="02010600040101010101" pitchFamily="2" charset="-122"/>
                <a:ea typeface="华文细黑" panose="02010600040101010101" pitchFamily="2" charset="-122"/>
              </a:rPr>
              <a:t>Android </a:t>
            </a:r>
            <a:r>
              <a:rPr lang="zh-CN" altLang="en-US" sz="2000" dirty="0">
                <a:solidFill>
                  <a:schemeClr val="tx2"/>
                </a:solidFill>
                <a:latin typeface="华文细黑" panose="02010600040101010101" pitchFamily="2" charset="-122"/>
                <a:ea typeface="华文细黑" panose="02010600040101010101" pitchFamily="2" charset="-122"/>
              </a:rPr>
              <a:t>应用生态可迁移到 </a:t>
            </a:r>
            <a:r>
              <a:rPr lang="en-US" altLang="zh-CN" sz="2000" dirty="0">
                <a:solidFill>
                  <a:schemeClr val="tx2"/>
                </a:solidFill>
                <a:latin typeface="华文细黑" panose="02010600040101010101" pitchFamily="2" charset="-122"/>
                <a:ea typeface="华文细黑" panose="02010600040101010101" pitchFamily="2" charset="-122"/>
              </a:rPr>
              <a:t>Android Automotive</a:t>
            </a:r>
            <a:r>
              <a:rPr lang="zh-CN" altLang="en-US" sz="2000" dirty="0">
                <a:solidFill>
                  <a:schemeClr val="tx2"/>
                </a:solidFill>
                <a:latin typeface="华文细黑" panose="02010600040101010101" pitchFamily="2" charset="-122"/>
                <a:ea typeface="华文细黑" panose="02010600040101010101" pitchFamily="2" charset="-122"/>
              </a:rPr>
              <a:t>。</a:t>
            </a: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目前，</a:t>
            </a:r>
            <a:r>
              <a:rPr lang="en-US" altLang="zh-CN" sz="2000" dirty="0">
                <a:solidFill>
                  <a:schemeClr val="tx2"/>
                </a:solidFill>
                <a:latin typeface="华文细黑" panose="02010600040101010101" pitchFamily="2" charset="-122"/>
                <a:ea typeface="华文细黑" panose="02010600040101010101" pitchFamily="2" charset="-122"/>
              </a:rPr>
              <a:t>Tier1 </a:t>
            </a:r>
            <a:r>
              <a:rPr lang="zh-CN" altLang="en-US" sz="2000" dirty="0">
                <a:solidFill>
                  <a:schemeClr val="tx2"/>
                </a:solidFill>
                <a:latin typeface="华文细黑" panose="02010600040101010101" pitchFamily="2" charset="-122"/>
                <a:ea typeface="华文细黑" panose="02010600040101010101" pitchFamily="2" charset="-122"/>
              </a:rPr>
              <a:t>和车企多数都是基于 </a:t>
            </a:r>
            <a:r>
              <a:rPr lang="en-US" altLang="zh-CN" sz="2000" dirty="0">
                <a:solidFill>
                  <a:schemeClr val="tx2"/>
                </a:solidFill>
                <a:latin typeface="华文细黑" panose="02010600040101010101" pitchFamily="2" charset="-122"/>
                <a:ea typeface="华文细黑" panose="02010600040101010101" pitchFamily="2" charset="-122"/>
              </a:rPr>
              <a:t>Android </a:t>
            </a:r>
            <a:r>
              <a:rPr lang="zh-CN" altLang="en-US" sz="2000" dirty="0">
                <a:solidFill>
                  <a:schemeClr val="tx2"/>
                </a:solidFill>
                <a:latin typeface="华文细黑" panose="02010600040101010101" pitchFamily="2" charset="-122"/>
                <a:ea typeface="华文细黑" panose="02010600040101010101" pitchFamily="2" charset="-122"/>
              </a:rPr>
              <a:t>自研车载操作系统。</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鸿蒙</a:t>
            </a:r>
          </a:p>
        </p:txBody>
      </p:sp>
      <p:sp>
        <p:nvSpPr>
          <p:cNvPr id="2" name="矩形 1"/>
          <p:cNvSpPr/>
          <p:nvPr/>
        </p:nvSpPr>
        <p:spPr>
          <a:xfrm>
            <a:off x="964663" y="1431290"/>
            <a:ext cx="9886315" cy="3013967"/>
          </a:xfrm>
          <a:prstGeom prst="rect">
            <a:avLst/>
          </a:prstGeom>
        </p:spPr>
        <p:txBody>
          <a:bodyPr wrap="square">
            <a:spAutoFit/>
          </a:bodyPr>
          <a:lstStyle/>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鸿蒙是基于微内核的分布式 </a:t>
            </a:r>
            <a:r>
              <a:rPr lang="en-US" altLang="zh-CN" sz="2000" dirty="0">
                <a:solidFill>
                  <a:schemeClr val="tx2"/>
                </a:solidFill>
                <a:latin typeface="华文细黑" panose="02010600040101010101" pitchFamily="2" charset="-122"/>
                <a:ea typeface="华文细黑" panose="02010600040101010101" pitchFamily="2" charset="-122"/>
              </a:rPr>
              <a:t>OS</a:t>
            </a:r>
            <a:r>
              <a:rPr lang="zh-CN" altLang="en-US" sz="2000" dirty="0">
                <a:solidFill>
                  <a:schemeClr val="tx2"/>
                </a:solidFill>
                <a:latin typeface="华文细黑" panose="02010600040101010101" pitchFamily="2" charset="-122"/>
                <a:ea typeface="华文细黑" panose="02010600040101010101" pitchFamily="2" charset="-122"/>
              </a:rPr>
              <a:t>，目标是提升操作系统的跨平台能力，包括支持全场景、跨多设备和平台、低时延和高安全性。鸿蒙 系统包括三层架构：第一层是内核，第二层是基础服务，第三层是程序框架。</a:t>
            </a: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鸿蒙车载操作系统 </a:t>
            </a:r>
            <a:r>
              <a:rPr lang="en-US" altLang="zh-CN" sz="2000" dirty="0">
                <a:solidFill>
                  <a:schemeClr val="tx2"/>
                </a:solidFill>
                <a:latin typeface="华文细黑" panose="02010600040101010101" pitchFamily="2" charset="-122"/>
                <a:ea typeface="华文细黑" panose="02010600040101010101" pitchFamily="2" charset="-122"/>
              </a:rPr>
              <a:t>Harmony </a:t>
            </a:r>
            <a:r>
              <a:rPr lang="zh-CN" altLang="en-US" sz="2000" dirty="0">
                <a:solidFill>
                  <a:schemeClr val="tx2"/>
                </a:solidFill>
                <a:latin typeface="华文细黑" panose="02010600040101010101" pitchFamily="2" charset="-122"/>
                <a:ea typeface="华文细黑" panose="02010600040101010101" pitchFamily="2" charset="-122"/>
              </a:rPr>
              <a:t>是通过一芯多屏、多并发、运行时确定保障等能力，满足出行场景需要，具有“多用户，多外设，多 联接”的特点，定义了 </a:t>
            </a:r>
            <a:r>
              <a:rPr lang="en-US" altLang="zh-CN" sz="2000" dirty="0">
                <a:solidFill>
                  <a:schemeClr val="tx2"/>
                </a:solidFill>
                <a:latin typeface="华文细黑" panose="02010600040101010101" pitchFamily="2" charset="-122"/>
                <a:ea typeface="华文细黑" panose="02010600040101010101" pitchFamily="2" charset="-122"/>
              </a:rPr>
              <a:t>HMS-A</a:t>
            </a:r>
            <a:r>
              <a:rPr lang="zh-CN" altLang="en-US" sz="2000" dirty="0">
                <a:solidFill>
                  <a:schemeClr val="tx2"/>
                </a:solidFill>
                <a:latin typeface="华文细黑" panose="02010600040101010101" pitchFamily="2" charset="-122"/>
                <a:ea typeface="华文细黑" panose="02010600040101010101" pitchFamily="2" charset="-122"/>
              </a:rPr>
              <a:t>（</a:t>
            </a:r>
            <a:r>
              <a:rPr lang="en-US" altLang="zh-CN" sz="2000" dirty="0">
                <a:solidFill>
                  <a:schemeClr val="tx2"/>
                </a:solidFill>
                <a:latin typeface="华文细黑" panose="02010600040101010101" pitchFamily="2" charset="-122"/>
                <a:ea typeface="华文细黑" panose="02010600040101010101" pitchFamily="2" charset="-122"/>
              </a:rPr>
              <a:t>HMS for Auto</a:t>
            </a:r>
            <a:r>
              <a:rPr lang="zh-CN" altLang="en-US" sz="2000" dirty="0">
                <a:solidFill>
                  <a:schemeClr val="tx2"/>
                </a:solidFill>
                <a:latin typeface="华文细黑" panose="02010600040101010101" pitchFamily="2" charset="-122"/>
                <a:ea typeface="华文细黑" panose="02010600040101010101" pitchFamily="2" charset="-122"/>
              </a:rPr>
              <a:t>，包括：语音、音效、 视觉、</a:t>
            </a:r>
            <a:r>
              <a:rPr lang="en-US" altLang="zh-CN" sz="2000" dirty="0">
                <a:solidFill>
                  <a:schemeClr val="tx2"/>
                </a:solidFill>
                <a:latin typeface="华文细黑" panose="02010600040101010101" pitchFamily="2" charset="-122"/>
                <a:ea typeface="华文细黑" panose="02010600040101010101" pitchFamily="2" charset="-122"/>
              </a:rPr>
              <a:t>AI </a:t>
            </a:r>
            <a:r>
              <a:rPr lang="zh-CN" altLang="en-US" sz="2000" dirty="0">
                <a:solidFill>
                  <a:schemeClr val="tx2"/>
                </a:solidFill>
                <a:latin typeface="华文细黑" panose="02010600040101010101" pitchFamily="2" charset="-122"/>
                <a:ea typeface="华文细黑" panose="02010600040101010101" pitchFamily="2" charset="-122"/>
              </a:rPr>
              <a:t>等 </a:t>
            </a:r>
            <a:r>
              <a:rPr lang="en-US" altLang="zh-CN" sz="2000" dirty="0">
                <a:solidFill>
                  <a:schemeClr val="tx2"/>
                </a:solidFill>
                <a:latin typeface="华文细黑" panose="02010600040101010101" pitchFamily="2" charset="-122"/>
                <a:ea typeface="华文细黑" panose="02010600040101010101" pitchFamily="2" charset="-122"/>
              </a:rPr>
              <a:t>7 </a:t>
            </a:r>
            <a:r>
              <a:rPr lang="zh-CN" altLang="en-US" sz="2000" dirty="0">
                <a:solidFill>
                  <a:schemeClr val="tx2"/>
                </a:solidFill>
                <a:latin typeface="华文细黑" panose="02010600040101010101" pitchFamily="2" charset="-122"/>
                <a:ea typeface="华文细黑" panose="02010600040101010101" pitchFamily="2" charset="-122"/>
              </a:rPr>
              <a:t>大核心能力）、</a:t>
            </a:r>
            <a:r>
              <a:rPr lang="en-US" altLang="zh-CN" sz="2000" dirty="0">
                <a:solidFill>
                  <a:schemeClr val="tx2"/>
                </a:solidFill>
                <a:latin typeface="华文细黑" panose="02010600040101010101" pitchFamily="2" charset="-122"/>
                <a:ea typeface="华文细黑" panose="02010600040101010101" pitchFamily="2" charset="-122"/>
              </a:rPr>
              <a:t>12 </a:t>
            </a:r>
            <a:r>
              <a:rPr lang="zh-CN" altLang="en-US" sz="2000" dirty="0">
                <a:solidFill>
                  <a:schemeClr val="tx2"/>
                </a:solidFill>
                <a:latin typeface="华文细黑" panose="02010600040101010101" pitchFamily="2" charset="-122"/>
                <a:ea typeface="华文细黑" panose="02010600040101010101" pitchFamily="2" charset="-122"/>
              </a:rPr>
              <a:t>个车机子系统和 </a:t>
            </a:r>
            <a:r>
              <a:rPr lang="en-US" altLang="zh-CN" sz="2000" dirty="0">
                <a:solidFill>
                  <a:schemeClr val="tx2"/>
                </a:solidFill>
                <a:latin typeface="华文细黑" panose="02010600040101010101" pitchFamily="2" charset="-122"/>
                <a:ea typeface="华文细黑" panose="02010600040101010101" pitchFamily="2" charset="-122"/>
              </a:rPr>
              <a:t>500 </a:t>
            </a:r>
            <a:r>
              <a:rPr lang="zh-CN" altLang="en-US" sz="2000" dirty="0">
                <a:solidFill>
                  <a:schemeClr val="tx2"/>
                </a:solidFill>
                <a:latin typeface="华文细黑" panose="02010600040101010101" pitchFamily="2" charset="-122"/>
                <a:ea typeface="华文细黑" panose="02010600040101010101" pitchFamily="2" charset="-122"/>
              </a:rPr>
              <a:t>多个 </a:t>
            </a:r>
            <a:r>
              <a:rPr lang="en-US" altLang="zh-CN" sz="2000" dirty="0">
                <a:solidFill>
                  <a:schemeClr val="tx2"/>
                </a:solidFill>
                <a:latin typeface="华文细黑" panose="02010600040101010101" pitchFamily="2" charset="-122"/>
                <a:ea typeface="华文细黑" panose="02010600040101010101" pitchFamily="2" charset="-122"/>
              </a:rPr>
              <a:t>HOS-C API</a:t>
            </a:r>
            <a:r>
              <a:rPr lang="zh-CN" altLang="en-US" sz="2000" dirty="0">
                <a:solidFill>
                  <a:schemeClr val="tx2"/>
                </a:solidFill>
                <a:latin typeface="华文细黑" panose="02010600040101010101" pitchFamily="2" charset="-122"/>
                <a:ea typeface="华文细黑" panose="02010600040101010101" pitchFamily="2" charset="-122"/>
              </a:rPr>
              <a:t>， 支撑 </a:t>
            </a:r>
            <a:r>
              <a:rPr lang="en-US" altLang="zh-CN" sz="2000" dirty="0">
                <a:solidFill>
                  <a:schemeClr val="tx2"/>
                </a:solidFill>
                <a:latin typeface="华文细黑" panose="02010600040101010101" pitchFamily="2" charset="-122"/>
                <a:ea typeface="华文细黑" panose="02010600040101010101" pitchFamily="2" charset="-122"/>
              </a:rPr>
              <a:t>OEM</a:t>
            </a:r>
            <a:r>
              <a:rPr lang="zh-CN" altLang="en-US" sz="2000" dirty="0">
                <a:solidFill>
                  <a:schemeClr val="tx2"/>
                </a:solidFill>
                <a:latin typeface="华文细黑" panose="02010600040101010101" pitchFamily="2" charset="-122"/>
                <a:ea typeface="华文细黑" panose="02010600040101010101" pitchFamily="2" charset="-122"/>
              </a:rPr>
              <a:t>、合作伙伴、第三方应用快速开发、持续升级。</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常见车载操作系统对比</a:t>
            </a:r>
          </a:p>
        </p:txBody>
      </p:sp>
      <p:pic>
        <p:nvPicPr>
          <p:cNvPr id="5" name="图片 4">
            <a:extLst>
              <a:ext uri="{FF2B5EF4-FFF2-40B4-BE49-F238E27FC236}">
                <a16:creationId xmlns:a16="http://schemas.microsoft.com/office/drawing/2014/main" id="{31C3F04D-369A-6A50-CEF8-301BA9248888}"/>
              </a:ext>
            </a:extLst>
          </p:cNvPr>
          <p:cNvPicPr>
            <a:picLocks noChangeAspect="1"/>
          </p:cNvPicPr>
          <p:nvPr/>
        </p:nvPicPr>
        <p:blipFill>
          <a:blip r:embed="rId3"/>
          <a:stretch>
            <a:fillRect/>
          </a:stretch>
        </p:blipFill>
        <p:spPr>
          <a:xfrm>
            <a:off x="973488" y="1244530"/>
            <a:ext cx="9702602" cy="5275613"/>
          </a:xfrm>
          <a:prstGeom prst="rect">
            <a:avLst/>
          </a:prstGeom>
        </p:spPr>
      </p:pic>
    </p:spTree>
    <p:extLst>
      <p:ext uri="{BB962C8B-B14F-4D97-AF65-F5344CB8AC3E}">
        <p14:creationId xmlns:p14="http://schemas.microsoft.com/office/powerpoint/2010/main" val="2839344545"/>
      </p:ext>
    </p:extLst>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85718" y="176220"/>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7973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车载操作系统架构</a:t>
            </a: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37921" cy="596830"/>
          </a:xfrm>
          <a:prstGeom prst="rect">
            <a:avLst/>
          </a:prstGeom>
        </p:spPr>
        <p:txBody>
          <a:bodyPr wrap="square">
            <a:spAutoFit/>
          </a:bodyPr>
          <a:lstStyle/>
          <a:p>
            <a:pPr>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a:t>
            </a:r>
          </a:p>
        </p:txBody>
      </p:sp>
      <p:sp>
        <p:nvSpPr>
          <p:cNvPr id="2" name="矩形 1">
            <a:extLst>
              <a:ext uri="{FF2B5EF4-FFF2-40B4-BE49-F238E27FC236}">
                <a16:creationId xmlns:a16="http://schemas.microsoft.com/office/drawing/2014/main" id="{46189317-CE71-A005-3072-2186405B9278}"/>
              </a:ext>
            </a:extLst>
          </p:cNvPr>
          <p:cNvSpPr/>
          <p:nvPr/>
        </p:nvSpPr>
        <p:spPr>
          <a:xfrm>
            <a:off x="964663" y="1431290"/>
            <a:ext cx="9886315" cy="1323439"/>
          </a:xfrm>
          <a:prstGeom prst="rect">
            <a:avLst/>
          </a:prstGeom>
        </p:spPr>
        <p:txBody>
          <a:bodyPr wrap="square">
            <a:spAutoFit/>
          </a:bodyPr>
          <a:lstStyle/>
          <a:p>
            <a:r>
              <a:rPr lang="zh-CN" altLang="en-US" sz="2000" dirty="0">
                <a:effectLst/>
              </a:rPr>
              <a:t>车载操作系统架构可分为</a:t>
            </a:r>
            <a:r>
              <a:rPr lang="zh-CN" altLang="en-US" sz="2000" b="1" dirty="0">
                <a:effectLst/>
              </a:rPr>
              <a:t>单系统架构</a:t>
            </a:r>
            <a:r>
              <a:rPr lang="zh-CN" altLang="en-US" sz="2000" dirty="0">
                <a:effectLst/>
              </a:rPr>
              <a:t>和</a:t>
            </a:r>
            <a:r>
              <a:rPr lang="zh-CN" altLang="en-US" sz="2000" b="1" dirty="0">
                <a:effectLst/>
              </a:rPr>
              <a:t>多系统架构</a:t>
            </a:r>
            <a:r>
              <a:rPr lang="zh-CN" altLang="en-US" sz="2000" dirty="0">
                <a:effectLst/>
              </a:rPr>
              <a:t>。</a:t>
            </a:r>
            <a:endParaRPr lang="en-US" altLang="zh-CN" sz="2000" dirty="0">
              <a:effectLst/>
            </a:endParaRPr>
          </a:p>
          <a:p>
            <a:endParaRPr lang="en-US" altLang="zh-CN" sz="2000" dirty="0"/>
          </a:p>
          <a:p>
            <a:r>
              <a:rPr lang="zh-CN" altLang="en-US" sz="2000" dirty="0">
                <a:effectLst/>
              </a:rPr>
              <a:t>两类架构都可实现一芯多屏（多屏融合、多屏互动）、单屏多系统（虚拟运行环境、多应用生态融合）、一芯多功能（信息娱乐、</a:t>
            </a:r>
            <a:r>
              <a:rPr lang="en-US" altLang="zh-CN" sz="2000" dirty="0">
                <a:effectLst/>
              </a:rPr>
              <a:t>T-box </a:t>
            </a:r>
            <a:r>
              <a:rPr lang="zh-CN" altLang="en-US" sz="2000" dirty="0">
                <a:effectLst/>
              </a:rPr>
              <a:t>等）。</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37921" cy="596830"/>
          </a:xfrm>
          <a:prstGeom prst="rect">
            <a:avLst/>
          </a:prstGeom>
        </p:spPr>
        <p:txBody>
          <a:bodyPr wrap="square">
            <a:spAutoFit/>
          </a:bodyPr>
          <a:lstStyle/>
          <a:p>
            <a:pPr>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 </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单系统架构</a:t>
            </a:r>
          </a:p>
        </p:txBody>
      </p:sp>
      <p:pic>
        <p:nvPicPr>
          <p:cNvPr id="1026" name="Picture 2">
            <a:extLst>
              <a:ext uri="{FF2B5EF4-FFF2-40B4-BE49-F238E27FC236}">
                <a16:creationId xmlns:a16="http://schemas.microsoft.com/office/drawing/2014/main" id="{2A20C335-9303-71BF-AFEB-D4FA97BECD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0083" y="1244530"/>
            <a:ext cx="7351834" cy="541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39776"/>
      </p:ext>
    </p:extLst>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220" y="3631565"/>
            <a:ext cx="6216650" cy="811184"/>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车载软件的机遇与挑战</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8565759" cy="596830"/>
          </a:xfrm>
          <a:prstGeom prst="rect">
            <a:avLst/>
          </a:prstGeom>
        </p:spPr>
        <p:txBody>
          <a:bodyPr wrap="square">
            <a:spAutoFit/>
          </a:bodyPr>
          <a:lstStyle/>
          <a:p>
            <a:pPr>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 </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多系统架构</a:t>
            </a:r>
          </a:p>
        </p:txBody>
      </p:sp>
      <p:pic>
        <p:nvPicPr>
          <p:cNvPr id="2050" name="Picture 2">
            <a:extLst>
              <a:ext uri="{FF2B5EF4-FFF2-40B4-BE49-F238E27FC236}">
                <a16:creationId xmlns:a16="http://schemas.microsoft.com/office/drawing/2014/main" id="{21B96965-28B1-83D6-816F-C62AA240D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861" y="1662400"/>
            <a:ext cx="9597093" cy="4276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428500"/>
      </p:ext>
    </p:extLst>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7000728"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a:t>
            </a:r>
            <a:r>
              <a:rPr sz="3000" dirty="0" err="1">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a:t>
            </a:r>
            <a:endPar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8" name="图片 7">
            <a:extLst>
              <a:ext uri="{FF2B5EF4-FFF2-40B4-BE49-F238E27FC236}">
                <a16:creationId xmlns:a16="http://schemas.microsoft.com/office/drawing/2014/main" id="{846E1FD2-B375-1A22-472F-C9667A2821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2079" y="1244530"/>
            <a:ext cx="5627841" cy="5310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596830"/>
          </a:xfrm>
          <a:prstGeom prst="rect">
            <a:avLst/>
          </a:prstGeom>
        </p:spPr>
        <p:txBody>
          <a:bodyPr wrap="square">
            <a:spAutoFit/>
          </a:bodyPr>
          <a:lstStyle/>
          <a:p>
            <a:pPr>
              <a:lnSpc>
                <a:spcPct val="120000"/>
              </a:lnSpc>
            </a:pPr>
            <a:r>
              <a:rPr sz="3000" dirty="0" err="1">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T</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Box</a:t>
            </a:r>
          </a:p>
        </p:txBody>
      </p:sp>
      <p:sp>
        <p:nvSpPr>
          <p:cNvPr id="2" name="矩形 1"/>
          <p:cNvSpPr/>
          <p:nvPr/>
        </p:nvSpPr>
        <p:spPr>
          <a:xfrm>
            <a:off x="973455" y="1431290"/>
            <a:ext cx="9886315" cy="1938992"/>
          </a:xfrm>
          <a:prstGeom prst="rect">
            <a:avLst/>
          </a:prstGeom>
        </p:spPr>
        <p:txBody>
          <a:bodyPr wrap="square">
            <a:spAutoFit/>
          </a:bodyPr>
          <a:lstStyle/>
          <a:p>
            <a:r>
              <a:rPr lang="en-US" altLang="zh-CN" sz="2000" dirty="0">
                <a:effectLst/>
              </a:rPr>
              <a:t>T-Box </a:t>
            </a:r>
            <a:r>
              <a:rPr lang="zh-CN" altLang="en-US" sz="2000" dirty="0">
                <a:effectLst/>
              </a:rPr>
              <a:t>又称 </a:t>
            </a:r>
            <a:r>
              <a:rPr lang="en-US" altLang="zh-CN" sz="2000" dirty="0">
                <a:effectLst/>
              </a:rPr>
              <a:t>TCU</a:t>
            </a:r>
            <a:r>
              <a:rPr lang="zh-CN" altLang="en-US" sz="2000" dirty="0">
                <a:effectLst/>
              </a:rPr>
              <a:t>，是汽车上独立于主机之外的一个硬件，英文叫</a:t>
            </a:r>
            <a:r>
              <a:rPr lang="en-US" altLang="zh-CN" sz="2000" dirty="0">
                <a:effectLst/>
              </a:rPr>
              <a:t>Telematics Box </a:t>
            </a:r>
            <a:r>
              <a:rPr lang="zh-CN" altLang="en-US" sz="2000" dirty="0">
                <a:effectLst/>
              </a:rPr>
              <a:t>（远程通信终端）。</a:t>
            </a:r>
            <a:endParaRPr lang="en-US" altLang="zh-CN" sz="2000" dirty="0">
              <a:effectLst/>
            </a:endParaRPr>
          </a:p>
          <a:p>
            <a:endParaRPr lang="en-US" altLang="zh-CN" sz="2000" dirty="0"/>
          </a:p>
          <a:p>
            <a:r>
              <a:rPr lang="zh-CN" altLang="en-US" sz="2000" dirty="0">
                <a:effectLst/>
              </a:rPr>
              <a:t>它有一套独立的操作系统</a:t>
            </a:r>
            <a:r>
              <a:rPr lang="zh-CN" altLang="en-US" sz="2000" dirty="0"/>
              <a:t>（</a:t>
            </a:r>
            <a:r>
              <a:rPr lang="zh-CN" altLang="en-US" sz="2000" dirty="0">
                <a:effectLst/>
              </a:rPr>
              <a:t>一般是</a:t>
            </a:r>
            <a:r>
              <a:rPr lang="en-US" altLang="zh-CN" sz="2000" dirty="0">
                <a:effectLst/>
              </a:rPr>
              <a:t>Linux</a:t>
            </a:r>
            <a:r>
              <a:rPr lang="zh-CN" altLang="en-US" sz="2000" dirty="0">
                <a:effectLst/>
              </a:rPr>
              <a:t>系统），它里面内置了一张</a:t>
            </a:r>
            <a:r>
              <a:rPr lang="en-US" altLang="zh-CN" sz="2000" dirty="0">
                <a:effectLst/>
              </a:rPr>
              <a:t>SIM</a:t>
            </a:r>
            <a:r>
              <a:rPr lang="zh-CN" altLang="en-US" sz="2000" dirty="0">
                <a:effectLst/>
              </a:rPr>
              <a:t>卡，与这个盒子配套的硬件还有</a:t>
            </a:r>
            <a:r>
              <a:rPr lang="en-US" altLang="zh-CN" sz="2000" dirty="0">
                <a:effectLst/>
              </a:rPr>
              <a:t>GPS</a:t>
            </a:r>
            <a:r>
              <a:rPr lang="zh-CN" altLang="en-US" sz="2000" dirty="0">
                <a:effectLst/>
              </a:rPr>
              <a:t>天线，</a:t>
            </a:r>
            <a:r>
              <a:rPr lang="en-US" altLang="zh-CN" sz="2000" dirty="0">
                <a:effectLst/>
              </a:rPr>
              <a:t>4G/5G</a:t>
            </a:r>
            <a:r>
              <a:rPr lang="zh-CN" altLang="en-US" sz="2000" dirty="0">
                <a:effectLst/>
              </a:rPr>
              <a:t>天线等等，量产后的汽车要实现联网功能必须有</a:t>
            </a:r>
            <a:r>
              <a:rPr lang="en-US" altLang="zh-CN" sz="2000" dirty="0">
                <a:effectLst/>
              </a:rPr>
              <a:t>T-Box</a:t>
            </a:r>
            <a:r>
              <a:rPr lang="zh-CN" altLang="en-US" sz="2000" dirty="0">
                <a:effectLst/>
              </a:rPr>
              <a:t>设备才能可以。</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以太网</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938020"/>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以太网（Ethernet），是一种计算机局域网技术。移动互联网应用开发者，天天都会打交道的东西。在汽车座舱中硬件间的相互通信有时需要借助以太网来实现，例如：Tbox与车机中控系统间的通信就是基于以太网实现的。</a:t>
            </a: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常用的通信协议有MQTT、HTTP以及SOME/IP等。</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CAN</a:t>
            </a:r>
          </a:p>
        </p:txBody>
      </p:sp>
      <p:sp>
        <p:nvSpPr>
          <p:cNvPr id="2" name="矩形 1"/>
          <p:cNvSpPr/>
          <p:nvPr/>
        </p:nvSpPr>
        <p:spPr>
          <a:xfrm>
            <a:off x="973455" y="1431290"/>
            <a:ext cx="9886315" cy="3415030"/>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控制器局域网 (Controller Area Network，简称CAN或者CAN bus) 是一种功能丰富的车用总线标准。被设计用于在不需要主机（Host）的情况下，允许网络上的单片机和仪器相互通信。 它基于消息传递协议，设计之初在车辆上采用复用通信线缆，以降低铜线使用量，后来也被其他行业所使用。例如一些厂商的大型卷闸门控制系统，也有使用 CAN 进行通信的。</a:t>
            </a: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CAN 是车载领域很重要的一种通信总线，我们在中控屏上查看、设置车门、发动机、后备箱这些模块，其实就是借助CAN bus实现的，即使是Android程序员也经常会和它打交道。</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SOC</a:t>
            </a:r>
          </a:p>
        </p:txBody>
      </p:sp>
      <p:sp>
        <p:nvSpPr>
          <p:cNvPr id="2" name="矩形 1"/>
          <p:cNvSpPr/>
          <p:nvPr/>
        </p:nvSpPr>
        <p:spPr>
          <a:xfrm>
            <a:off x="973455" y="1431290"/>
            <a:ext cx="9886315" cy="2246769"/>
          </a:xfrm>
          <a:prstGeom prst="rect">
            <a:avLst/>
          </a:prstGeom>
        </p:spPr>
        <p:txBody>
          <a:bodyPr wrap="square">
            <a:spAutoFit/>
          </a:bodyPr>
          <a:lstStyle/>
          <a:p>
            <a:r>
              <a:rPr lang="en-US" altLang="zh-CN" sz="2000" dirty="0">
                <a:effectLst/>
              </a:rPr>
              <a:t>SoC</a:t>
            </a:r>
            <a:r>
              <a:rPr lang="zh-CN" altLang="en-US" sz="2000" dirty="0">
                <a:effectLst/>
              </a:rPr>
              <a:t>的定义非常多，一般可以理解为单片系统或片上系统，是一个将电脑或其他电子系统集成到单一芯片的集成电路。更通俗的来讲，我们可以把它理解为</a:t>
            </a:r>
            <a:r>
              <a:rPr lang="en-US" altLang="zh-CN" sz="2000" dirty="0">
                <a:effectLst/>
              </a:rPr>
              <a:t>CPU+GPU</a:t>
            </a:r>
            <a:r>
              <a:rPr lang="zh-CN" altLang="en-US" sz="2000" dirty="0">
                <a:effectLst/>
              </a:rPr>
              <a:t>的一种嵌入式芯片组合。</a:t>
            </a:r>
            <a:endParaRPr lang="en-US" altLang="zh-CN" sz="2000" dirty="0">
              <a:effectLst/>
            </a:endParaRPr>
          </a:p>
          <a:p>
            <a:endParaRPr lang="zh-CN" altLang="en-US" sz="2000" dirty="0">
              <a:effectLst/>
            </a:endParaRPr>
          </a:p>
          <a:p>
            <a:r>
              <a:rPr lang="zh-CN" altLang="en-US" sz="2000" dirty="0">
                <a:effectLst/>
              </a:rPr>
              <a:t>车载</a:t>
            </a:r>
            <a:r>
              <a:rPr lang="en-US" altLang="zh-CN" sz="2000" dirty="0">
                <a:effectLst/>
              </a:rPr>
              <a:t>Soc</a:t>
            </a:r>
            <a:r>
              <a:rPr lang="zh-CN" altLang="en-US" sz="2000" dirty="0">
                <a:effectLst/>
              </a:rPr>
              <a:t>和手机</a:t>
            </a:r>
            <a:r>
              <a:rPr lang="en-US" altLang="zh-CN" sz="2000" dirty="0">
                <a:effectLst/>
              </a:rPr>
              <a:t>Soc</a:t>
            </a:r>
            <a:r>
              <a:rPr lang="zh-CN" altLang="en-US" sz="2000" dirty="0">
                <a:effectLst/>
              </a:rPr>
              <a:t>基本类似。目前最主流的车载</a:t>
            </a:r>
            <a:r>
              <a:rPr lang="en-US" altLang="zh-CN" sz="2000" dirty="0">
                <a:effectLst/>
              </a:rPr>
              <a:t>Soc</a:t>
            </a:r>
            <a:r>
              <a:rPr lang="zh-CN" altLang="en-US" sz="2000" dirty="0">
                <a:effectLst/>
              </a:rPr>
              <a:t>是高通的骁龙</a:t>
            </a:r>
            <a:r>
              <a:rPr lang="en-US" altLang="zh-CN" sz="2000" dirty="0">
                <a:effectLst/>
              </a:rPr>
              <a:t>8155</a:t>
            </a:r>
            <a:r>
              <a:rPr lang="zh-CN" altLang="en-US" sz="2000" dirty="0">
                <a:effectLst/>
              </a:rPr>
              <a:t>芯片，下一代的</a:t>
            </a:r>
            <a:r>
              <a:rPr lang="en-US" altLang="zh-CN" sz="2000" dirty="0">
                <a:effectLst/>
              </a:rPr>
              <a:t>8295</a:t>
            </a:r>
            <a:r>
              <a:rPr lang="zh-CN" altLang="en-US" sz="2000" dirty="0">
                <a:effectLst/>
              </a:rPr>
              <a:t>芯片也由集度汽车实现了首发，鸿蒙座舱的</a:t>
            </a:r>
            <a:r>
              <a:rPr lang="en-US" altLang="zh-CN" sz="2000" dirty="0">
                <a:effectLst/>
              </a:rPr>
              <a:t>Soc</a:t>
            </a:r>
            <a:r>
              <a:rPr lang="zh-CN" altLang="en-US" sz="2000" dirty="0">
                <a:effectLst/>
              </a:rPr>
              <a:t>多数是使用华为的麒麟</a:t>
            </a:r>
            <a:r>
              <a:rPr lang="en-US" altLang="zh-CN" sz="2000" dirty="0">
                <a:effectLst/>
              </a:rPr>
              <a:t>990A</a:t>
            </a:r>
            <a:r>
              <a:rPr lang="zh-CN" altLang="en-US" sz="2000" dirty="0">
                <a:effectLst/>
              </a:rPr>
              <a:t>芯片，不过也有车企开始更换为双</a:t>
            </a:r>
            <a:r>
              <a:rPr lang="en-US" altLang="zh-CN" sz="2000" dirty="0">
                <a:effectLst/>
              </a:rPr>
              <a:t>8155</a:t>
            </a:r>
            <a:r>
              <a:rPr lang="zh-CN" altLang="en-US" sz="2000" dirty="0">
                <a:effectLst/>
              </a:rPr>
              <a:t>的芯片组合。</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MCU</a:t>
            </a:r>
          </a:p>
        </p:txBody>
      </p:sp>
      <p:sp>
        <p:nvSpPr>
          <p:cNvPr id="2" name="矩形 1"/>
          <p:cNvSpPr/>
          <p:nvPr/>
        </p:nvSpPr>
        <p:spPr>
          <a:xfrm>
            <a:off x="973455" y="1431290"/>
            <a:ext cx="9886315" cy="2246769"/>
          </a:xfrm>
          <a:prstGeom prst="rect">
            <a:avLst/>
          </a:prstGeom>
        </p:spPr>
        <p:txBody>
          <a:bodyPr wrap="square">
            <a:spAutoFit/>
          </a:bodyPr>
          <a:lstStyle/>
          <a:p>
            <a:r>
              <a:rPr lang="zh-CN" altLang="en-US" sz="2000" dirty="0">
                <a:effectLst/>
              </a:rPr>
              <a:t>单片机，全称单片微型计算机，又称微控制器单元（</a:t>
            </a:r>
            <a:r>
              <a:rPr lang="en-US" altLang="zh-CN" sz="2000" dirty="0">
                <a:effectLst/>
              </a:rPr>
              <a:t>microcontroller unit</a:t>
            </a:r>
            <a:r>
              <a:rPr lang="zh-CN" altLang="en-US" sz="2000" dirty="0">
                <a:effectLst/>
              </a:rPr>
              <a:t>），是把中央处理器、存储器、定时</a:t>
            </a:r>
            <a:r>
              <a:rPr lang="en-US" altLang="zh-CN" sz="2000" dirty="0">
                <a:effectLst/>
              </a:rPr>
              <a:t>/</a:t>
            </a:r>
            <a:r>
              <a:rPr lang="zh-CN" altLang="en-US" sz="2000" dirty="0">
                <a:effectLst/>
              </a:rPr>
              <a:t>计数器（</a:t>
            </a:r>
            <a:r>
              <a:rPr lang="en-US" altLang="zh-CN" sz="2000" dirty="0">
                <a:effectLst/>
              </a:rPr>
              <a:t>timer/counter</a:t>
            </a:r>
            <a:r>
              <a:rPr lang="zh-CN" altLang="en-US" sz="2000" dirty="0">
                <a:effectLst/>
              </a:rPr>
              <a:t>）、各种输入输出接口等都集成在一块集成电路芯片上的微型计算机。</a:t>
            </a:r>
            <a:endParaRPr lang="en-US" altLang="zh-CN" sz="2000" dirty="0">
              <a:effectLst/>
            </a:endParaRPr>
          </a:p>
          <a:p>
            <a:endParaRPr lang="zh-CN" altLang="en-US" sz="2000" dirty="0">
              <a:effectLst/>
            </a:endParaRPr>
          </a:p>
          <a:p>
            <a:r>
              <a:rPr lang="zh-CN" altLang="en-US" sz="2000" dirty="0">
                <a:effectLst/>
              </a:rPr>
              <a:t>常见的车机开发板上一般同时包含一个</a:t>
            </a:r>
            <a:r>
              <a:rPr lang="en-US" altLang="zh-CN" sz="2000" dirty="0">
                <a:effectLst/>
              </a:rPr>
              <a:t>SOC </a:t>
            </a:r>
            <a:r>
              <a:rPr lang="zh-CN" altLang="en-US" sz="2000" dirty="0">
                <a:effectLst/>
              </a:rPr>
              <a:t>和一个</a:t>
            </a:r>
            <a:r>
              <a:rPr lang="en-US" altLang="zh-CN" sz="2000" dirty="0">
                <a:effectLst/>
              </a:rPr>
              <a:t>MCU</a:t>
            </a:r>
            <a:r>
              <a:rPr lang="zh-CN" altLang="en-US" sz="2000" dirty="0">
                <a:effectLst/>
              </a:rPr>
              <a:t>，二者之间通过串口通信，协同工作。</a:t>
            </a:r>
            <a:r>
              <a:rPr lang="en-US" altLang="zh-CN" sz="2000" dirty="0">
                <a:effectLst/>
              </a:rPr>
              <a:t>SOC </a:t>
            </a:r>
            <a:r>
              <a:rPr lang="zh-CN" altLang="en-US" sz="2000" dirty="0">
                <a:effectLst/>
              </a:rPr>
              <a:t>擅长处理多媒体信息，负责渲染用户界面以及控制音视频播放等等。</a:t>
            </a:r>
            <a:r>
              <a:rPr lang="en-US" altLang="zh-CN" sz="2000" dirty="0">
                <a:effectLst/>
              </a:rPr>
              <a:t>MCU </a:t>
            </a:r>
            <a:r>
              <a:rPr lang="zh-CN" altLang="en-US" sz="2000" dirty="0">
                <a:effectLst/>
              </a:rPr>
              <a:t>的性能比较差，但是相对的功耗很低，实时性好，负责电源和车辆的信号控制。</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a:t>
            </a:r>
          </a:p>
        </p:txBody>
      </p:sp>
      <p:sp>
        <p:nvSpPr>
          <p:cNvPr id="2" name="矩形 1"/>
          <p:cNvSpPr/>
          <p:nvPr/>
        </p:nvSpPr>
        <p:spPr>
          <a:xfrm>
            <a:off x="973455" y="1431290"/>
            <a:ext cx="9886315" cy="1631216"/>
          </a:xfrm>
          <a:prstGeom prst="rect">
            <a:avLst/>
          </a:prstGeom>
        </p:spPr>
        <p:txBody>
          <a:bodyPr wrap="square">
            <a:spAutoFit/>
          </a:bodyPr>
          <a:lstStyle/>
          <a:p>
            <a:r>
              <a:rPr lang="zh-CN" altLang="en-US" sz="2000" dirty="0">
                <a:effectLst/>
              </a:rPr>
              <a:t>虚拟机管理器，是一种运行在硬件层和操作系统之间的中间软件层，是用来创建与执行虚拟机的软件。</a:t>
            </a:r>
            <a:endParaRPr lang="en-US" altLang="zh-CN" sz="2000" dirty="0">
              <a:effectLst/>
            </a:endParaRPr>
          </a:p>
          <a:p>
            <a:endParaRPr lang="en-US" altLang="zh-CN" sz="2000" dirty="0"/>
          </a:p>
          <a:p>
            <a:r>
              <a:rPr lang="en-US" altLang="zh-CN" sz="2000" dirty="0">
                <a:effectLst/>
              </a:rPr>
              <a:t>Hypervisor</a:t>
            </a:r>
            <a:r>
              <a:rPr lang="zh-CN" altLang="en-US" sz="2000" dirty="0">
                <a:effectLst/>
              </a:rPr>
              <a:t>包含两种类型，裸机型和宿主型。</a:t>
            </a:r>
          </a:p>
          <a:p>
            <a:endParaRPr lang="zh-CN" altLang="en-US" sz="2000" dirty="0">
              <a:effectLst/>
            </a:endParaRP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裸机型</a:t>
            </a:r>
          </a:p>
        </p:txBody>
      </p:sp>
      <p:sp>
        <p:nvSpPr>
          <p:cNvPr id="2" name="矩形 1"/>
          <p:cNvSpPr/>
          <p:nvPr/>
        </p:nvSpPr>
        <p:spPr>
          <a:xfrm>
            <a:off x="5387194" y="1337248"/>
            <a:ext cx="6324600" cy="1631216"/>
          </a:xfrm>
          <a:prstGeom prst="rect">
            <a:avLst/>
          </a:prstGeom>
        </p:spPr>
        <p:txBody>
          <a:bodyPr wrap="square">
            <a:spAutoFit/>
          </a:bodyPr>
          <a:lstStyle/>
          <a:p>
            <a:r>
              <a:rPr lang="zh-CN" altLang="en-US" sz="2000" dirty="0">
                <a:effectLst/>
              </a:rPr>
              <a:t>裸机型 </a:t>
            </a:r>
            <a:r>
              <a:rPr lang="en-US" altLang="zh-CN" sz="2000" dirty="0">
                <a:effectLst/>
              </a:rPr>
              <a:t>Hypervisor </a:t>
            </a:r>
            <a:r>
              <a:rPr lang="zh-CN" altLang="en-US" sz="2000" dirty="0">
                <a:effectLst/>
              </a:rPr>
              <a:t>最常见，虚拟机管理器直接安装在硬件资源上，操作系统运行在 </a:t>
            </a:r>
            <a:r>
              <a:rPr lang="en-US" altLang="zh-CN" sz="2000" dirty="0">
                <a:effectLst/>
              </a:rPr>
              <a:t>Hypervisor </a:t>
            </a:r>
            <a:r>
              <a:rPr lang="zh-CN" altLang="en-US" sz="2000" dirty="0">
                <a:effectLst/>
              </a:rPr>
              <a:t>上。</a:t>
            </a:r>
            <a:endParaRPr lang="en-US" altLang="zh-CN" sz="2000" dirty="0">
              <a:effectLst/>
            </a:endParaRPr>
          </a:p>
          <a:p>
            <a:endParaRPr lang="zh-CN" altLang="en-US" sz="2000" dirty="0">
              <a:effectLst/>
            </a:endParaRPr>
          </a:p>
          <a:p>
            <a:r>
              <a:rPr lang="zh-CN" altLang="en-US" sz="2000" dirty="0">
                <a:effectLst/>
              </a:rPr>
              <a:t>目前常见的虚拟机管理器就包括有黑莓的 </a:t>
            </a:r>
            <a:r>
              <a:rPr lang="en-US" altLang="zh-CN" sz="2000" dirty="0">
                <a:effectLst/>
              </a:rPr>
              <a:t>QNX</a:t>
            </a:r>
            <a:r>
              <a:rPr lang="zh-CN" altLang="en-US" sz="2000" dirty="0">
                <a:effectLst/>
              </a:rPr>
              <a:t>和英特尔的 </a:t>
            </a:r>
            <a:r>
              <a:rPr lang="en-US" altLang="zh-CN" sz="2000" dirty="0">
                <a:effectLst/>
              </a:rPr>
              <a:t>ACRN</a:t>
            </a:r>
            <a:r>
              <a:rPr lang="zh-CN" altLang="en-US" sz="2000" dirty="0">
                <a:effectLst/>
              </a:rPr>
              <a:t>等等，还有很多。</a:t>
            </a:r>
          </a:p>
        </p:txBody>
      </p:sp>
      <p:pic>
        <p:nvPicPr>
          <p:cNvPr id="5" name="图片 4"/>
          <p:cNvPicPr>
            <a:picLocks noChangeAspect="1"/>
          </p:cNvPicPr>
          <p:nvPr/>
        </p:nvPicPr>
        <p:blipFill>
          <a:blip r:embed="rId3"/>
          <a:stretch>
            <a:fillRect/>
          </a:stretch>
        </p:blipFill>
        <p:spPr>
          <a:xfrm>
            <a:off x="973488" y="1292860"/>
            <a:ext cx="3920490" cy="5265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宿主型</a:t>
            </a:r>
          </a:p>
        </p:txBody>
      </p:sp>
      <p:sp>
        <p:nvSpPr>
          <p:cNvPr id="2" name="矩形 1"/>
          <p:cNvSpPr/>
          <p:nvPr/>
        </p:nvSpPr>
        <p:spPr>
          <a:xfrm>
            <a:off x="5095875" y="1292860"/>
            <a:ext cx="6324600" cy="1631216"/>
          </a:xfrm>
          <a:prstGeom prst="rect">
            <a:avLst/>
          </a:prstGeom>
        </p:spPr>
        <p:txBody>
          <a:bodyPr wrap="square">
            <a:spAutoFit/>
          </a:bodyPr>
          <a:lstStyle/>
          <a:p>
            <a:r>
              <a:rPr lang="zh-CN" altLang="en-US" sz="2000" dirty="0">
                <a:effectLst/>
              </a:rPr>
              <a:t>宿主型，又称基于操作系统的虚拟化。</a:t>
            </a:r>
            <a:endParaRPr lang="en-US" altLang="zh-CN" sz="2000" dirty="0">
              <a:effectLst/>
            </a:endParaRPr>
          </a:p>
          <a:p>
            <a:endParaRPr lang="en-US" altLang="zh-CN" sz="2000" dirty="0"/>
          </a:p>
          <a:p>
            <a:r>
              <a:rPr lang="zh-CN" altLang="en-US" sz="2000" dirty="0">
                <a:effectLst/>
              </a:rPr>
              <a:t>将虚拟机管理器安装在主机操作系统里面，虚拟化软件以应用程序进程的形式运行在主机操作系统中，而主机操作系统直接运行在物理硬件上。</a:t>
            </a:r>
          </a:p>
        </p:txBody>
      </p:sp>
      <p:pic>
        <p:nvPicPr>
          <p:cNvPr id="6" name="图片 5"/>
          <p:cNvPicPr>
            <a:picLocks noChangeAspect="1"/>
          </p:cNvPicPr>
          <p:nvPr/>
        </p:nvPicPr>
        <p:blipFill>
          <a:blip r:embed="rId3"/>
          <a:stretch>
            <a:fillRect/>
          </a:stretch>
        </p:blipFill>
        <p:spPr>
          <a:xfrm>
            <a:off x="973488" y="1292860"/>
            <a:ext cx="3796665" cy="49885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29145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车载软件的机遇与挑战</a:t>
            </a:r>
          </a:p>
        </p:txBody>
      </p:sp>
      <p:pic>
        <p:nvPicPr>
          <p:cNvPr id="7" name="图片 6"/>
          <p:cNvPicPr>
            <a:picLocks noChangeAspect="1"/>
          </p:cNvPicPr>
          <p:nvPr/>
        </p:nvPicPr>
        <p:blipFill>
          <a:blip r:embed="rId3"/>
          <a:stretch>
            <a:fillRect/>
          </a:stretch>
        </p:blipFill>
        <p:spPr>
          <a:xfrm>
            <a:off x="2261870" y="1365250"/>
            <a:ext cx="7200900" cy="51803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a:t>
            </a:r>
            <a:r>
              <a:rPr lang="en-US" altLang="zh-CN" sz="4000" dirty="0">
                <a:solidFill>
                  <a:schemeClr val="tx2"/>
                </a:solidFill>
                <a:latin typeface="+mn-ea"/>
              </a:rPr>
              <a:t>Android</a:t>
            </a:r>
            <a:r>
              <a:rPr lang="zh-CN" altLang="en-US" sz="4000" dirty="0">
                <a:solidFill>
                  <a:schemeClr val="tx2"/>
                </a:solidFill>
                <a:latin typeface="+mn-ea"/>
              </a:rPr>
              <a:t>系统</a:t>
            </a: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119675" cy="59683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OS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简介</a:t>
            </a:r>
          </a:p>
        </p:txBody>
      </p:sp>
      <p:sp>
        <p:nvSpPr>
          <p:cNvPr id="2" name="矩形 1"/>
          <p:cNvSpPr/>
          <p:nvPr/>
        </p:nvSpPr>
        <p:spPr>
          <a:xfrm>
            <a:off x="973455" y="1431290"/>
            <a:ext cx="9886315" cy="2862322"/>
          </a:xfrm>
          <a:prstGeom prst="rect">
            <a:avLst/>
          </a:prstGeom>
        </p:spPr>
        <p:txBody>
          <a:bodyPr wrap="square">
            <a:spAutoFit/>
          </a:bodyPr>
          <a:lstStyle/>
          <a:p>
            <a:r>
              <a:rPr lang="zh-CN" altLang="en-US" sz="2000" dirty="0">
                <a:effectLst/>
              </a:rPr>
              <a:t>车载 </a:t>
            </a:r>
            <a:r>
              <a:rPr lang="en-US" altLang="zh-CN" sz="2000" dirty="0">
                <a:effectLst/>
              </a:rPr>
              <a:t>Android </a:t>
            </a:r>
            <a:r>
              <a:rPr lang="zh-CN" altLang="en-US" sz="2000" dirty="0">
                <a:effectLst/>
              </a:rPr>
              <a:t>系统也被称为 </a:t>
            </a:r>
            <a:r>
              <a:rPr lang="en-US" altLang="zh-CN" sz="2000" dirty="0">
                <a:effectLst/>
              </a:rPr>
              <a:t>Android Automotive OS</a:t>
            </a:r>
            <a:r>
              <a:rPr lang="zh-CN" altLang="en-US" sz="2000" dirty="0">
                <a:effectLst/>
              </a:rPr>
              <a:t>，是对原始 </a:t>
            </a:r>
            <a:r>
              <a:rPr lang="en-US" altLang="zh-CN" sz="2000" dirty="0">
                <a:effectLst/>
              </a:rPr>
              <a:t>Android </a:t>
            </a:r>
            <a:r>
              <a:rPr lang="zh-CN" altLang="en-US" sz="2000" dirty="0">
                <a:effectLst/>
              </a:rPr>
              <a:t>系统的一个功能扩充版本。与手机系统一样，</a:t>
            </a:r>
            <a:r>
              <a:rPr lang="en-US" altLang="zh-CN" sz="2000" dirty="0">
                <a:effectLst/>
              </a:rPr>
              <a:t>Android Automotive OS </a:t>
            </a:r>
            <a:r>
              <a:rPr lang="zh-CN" altLang="en-US" sz="2000" dirty="0">
                <a:effectLst/>
              </a:rPr>
              <a:t>源代码完全开放，第三方供应商和汽车制造商可以官方源码的基础上自</a:t>
            </a:r>
            <a:r>
              <a:rPr lang="zh-CN" altLang="en-US" sz="2000" dirty="0"/>
              <a:t>行</a:t>
            </a:r>
            <a:r>
              <a:rPr lang="zh-CN" altLang="en-US" sz="2000" dirty="0">
                <a:effectLst/>
              </a:rPr>
              <a:t>开发和拓展，无论是编程语言还是各项接口，都与</a:t>
            </a:r>
            <a:r>
              <a:rPr lang="en-US" altLang="zh-CN" sz="2000" dirty="0">
                <a:effectLst/>
              </a:rPr>
              <a:t>Android</a:t>
            </a:r>
            <a:r>
              <a:rPr lang="zh-CN" altLang="en-US" sz="2000" dirty="0">
                <a:effectLst/>
              </a:rPr>
              <a:t>系统保持了一致。</a:t>
            </a:r>
            <a:endParaRPr lang="en-US" altLang="zh-CN" sz="2000" dirty="0">
              <a:effectLst/>
            </a:endParaRPr>
          </a:p>
          <a:p>
            <a:endParaRPr lang="zh-CN" altLang="en-US" sz="2000" dirty="0">
              <a:effectLst/>
            </a:endParaRPr>
          </a:p>
          <a:p>
            <a:r>
              <a:rPr lang="zh-CN" altLang="en-US" sz="2000" dirty="0">
                <a:effectLst/>
              </a:rPr>
              <a:t>与</a:t>
            </a:r>
            <a:r>
              <a:rPr lang="en-US" altLang="zh-CN" sz="2000" dirty="0">
                <a:effectLst/>
              </a:rPr>
              <a:t>Android</a:t>
            </a:r>
            <a:r>
              <a:rPr lang="zh-CN" altLang="en-US" sz="2000" dirty="0">
                <a:effectLst/>
              </a:rPr>
              <a:t>手机上的</a:t>
            </a:r>
            <a:r>
              <a:rPr lang="en-US" altLang="zh-CN" sz="2000" dirty="0">
                <a:effectLst/>
              </a:rPr>
              <a:t>google</a:t>
            </a:r>
            <a:r>
              <a:rPr lang="zh-CN" altLang="en-US" sz="2000" dirty="0">
                <a:effectLst/>
              </a:rPr>
              <a:t>服务类似，</a:t>
            </a:r>
            <a:r>
              <a:rPr lang="en-US" altLang="zh-CN" sz="2000" dirty="0">
                <a:effectLst/>
              </a:rPr>
              <a:t>google</a:t>
            </a:r>
            <a:r>
              <a:rPr lang="zh-CN" altLang="en-US" sz="2000" dirty="0">
                <a:effectLst/>
              </a:rPr>
              <a:t>在汽车上也提供了用于汽车的</a:t>
            </a:r>
            <a:r>
              <a:rPr lang="en-US" altLang="zh-CN" sz="2000" dirty="0">
                <a:effectLst/>
              </a:rPr>
              <a:t>google</a:t>
            </a:r>
            <a:r>
              <a:rPr lang="zh-CN" altLang="en-US" sz="2000" dirty="0">
                <a:effectLst/>
              </a:rPr>
              <a:t>汽车服务（</a:t>
            </a:r>
            <a:r>
              <a:rPr lang="en-US" altLang="zh-CN" sz="2000" dirty="0">
                <a:effectLst/>
              </a:rPr>
              <a:t>GAS</a:t>
            </a:r>
            <a:r>
              <a:rPr lang="zh-CN" altLang="en-US" sz="2000" dirty="0">
                <a:effectLst/>
              </a:rPr>
              <a:t>，</a:t>
            </a:r>
            <a:r>
              <a:rPr lang="en-US" altLang="zh-CN" sz="2000" dirty="0">
                <a:effectLst/>
              </a:rPr>
              <a:t>Google automotive service</a:t>
            </a:r>
            <a:r>
              <a:rPr lang="zh-CN" altLang="en-US" sz="2000" dirty="0">
                <a:effectLst/>
              </a:rPr>
              <a:t>），包含有</a:t>
            </a:r>
            <a:r>
              <a:rPr lang="en-US" altLang="zh-CN" sz="2000" dirty="0">
                <a:effectLst/>
              </a:rPr>
              <a:t>google</a:t>
            </a:r>
            <a:r>
              <a:rPr lang="zh-CN" altLang="en-US" sz="2000" dirty="0">
                <a:effectLst/>
              </a:rPr>
              <a:t>地图、应用市场、</a:t>
            </a:r>
            <a:r>
              <a:rPr lang="en-US" altLang="zh-CN" sz="2000" dirty="0">
                <a:effectLst/>
              </a:rPr>
              <a:t>google</a:t>
            </a:r>
            <a:r>
              <a:rPr lang="zh-CN" altLang="en-US" sz="2000" dirty="0">
                <a:effectLst/>
              </a:rPr>
              <a:t>汽车助理等等。</a:t>
            </a:r>
            <a:r>
              <a:rPr lang="en-US" altLang="zh-CN" sz="2000" dirty="0">
                <a:effectLst/>
              </a:rPr>
              <a:t>google</a:t>
            </a:r>
            <a:r>
              <a:rPr lang="zh-CN" altLang="en-US" sz="2000" dirty="0">
                <a:effectLst/>
              </a:rPr>
              <a:t>汽车服务同样没有开源，而是以软件包的形式提供给制造商。</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119675" cy="59683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OS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简介</a:t>
            </a:r>
          </a:p>
        </p:txBody>
      </p:sp>
      <p:sp>
        <p:nvSpPr>
          <p:cNvPr id="2" name="矩形 1"/>
          <p:cNvSpPr/>
          <p:nvPr/>
        </p:nvSpPr>
        <p:spPr>
          <a:xfrm>
            <a:off x="973455" y="1431290"/>
            <a:ext cx="9886315" cy="1938992"/>
          </a:xfrm>
          <a:prstGeom prst="rect">
            <a:avLst/>
          </a:prstGeom>
        </p:spPr>
        <p:txBody>
          <a:bodyPr wrap="square">
            <a:spAutoFit/>
          </a:bodyPr>
          <a:lstStyle/>
          <a:p>
            <a:r>
              <a:rPr lang="en-US" altLang="zh-CN" sz="2000" b="1" dirty="0">
                <a:effectLst/>
              </a:rPr>
              <a:t>Android 7.0</a:t>
            </a:r>
            <a:r>
              <a:rPr lang="en-US" altLang="zh-CN" sz="2000" dirty="0">
                <a:effectLst/>
              </a:rPr>
              <a:t> </a:t>
            </a:r>
            <a:r>
              <a:rPr lang="zh-CN" altLang="en-US" sz="2000" dirty="0">
                <a:effectLst/>
              </a:rPr>
              <a:t>是</a:t>
            </a:r>
            <a:r>
              <a:rPr lang="en-US" altLang="zh-CN" sz="2000" dirty="0">
                <a:effectLst/>
              </a:rPr>
              <a:t>google</a:t>
            </a:r>
            <a:r>
              <a:rPr lang="zh-CN" altLang="en-US" sz="2000" dirty="0">
                <a:effectLst/>
              </a:rPr>
              <a:t>首次开始在</a:t>
            </a:r>
            <a:r>
              <a:rPr lang="en-US" altLang="zh-CN" sz="2000" dirty="0">
                <a:effectLst/>
              </a:rPr>
              <a:t>Android</a:t>
            </a:r>
            <a:r>
              <a:rPr lang="zh-CN" altLang="en-US" sz="2000" dirty="0">
                <a:effectLst/>
              </a:rPr>
              <a:t>系统提供汽车相关的服务支持，</a:t>
            </a:r>
            <a:r>
              <a:rPr lang="en-US" altLang="zh-CN" sz="2000" b="1" dirty="0">
                <a:effectLst/>
              </a:rPr>
              <a:t>Android 8.0</a:t>
            </a:r>
            <a:r>
              <a:rPr lang="en-US" altLang="zh-CN" sz="2000" dirty="0">
                <a:effectLst/>
              </a:rPr>
              <a:t> </a:t>
            </a:r>
            <a:r>
              <a:rPr lang="zh-CN" altLang="en-US" sz="2000" dirty="0">
                <a:effectLst/>
              </a:rPr>
              <a:t>则进一步完善了汽车服务，也推翻了一些</a:t>
            </a:r>
            <a:r>
              <a:rPr lang="en-US" altLang="zh-CN" sz="2000" dirty="0">
                <a:effectLst/>
              </a:rPr>
              <a:t>Android 7.0</a:t>
            </a:r>
            <a:r>
              <a:rPr lang="zh-CN" altLang="en-US" sz="2000" dirty="0">
                <a:effectLst/>
              </a:rPr>
              <a:t>中实现。</a:t>
            </a:r>
            <a:endParaRPr lang="en-US" altLang="zh-CN" sz="2000" dirty="0">
              <a:effectLst/>
            </a:endParaRPr>
          </a:p>
          <a:p>
            <a:endParaRPr lang="en-US" altLang="zh-CN" sz="2000" b="1" dirty="0"/>
          </a:p>
          <a:p>
            <a:r>
              <a:rPr lang="en-US" altLang="zh-CN" sz="2000" b="1" dirty="0">
                <a:effectLst/>
              </a:rPr>
              <a:t>Android 9.0</a:t>
            </a:r>
            <a:r>
              <a:rPr lang="en-US" altLang="zh-CN" sz="2000" dirty="0">
                <a:effectLst/>
              </a:rPr>
              <a:t> </a:t>
            </a:r>
            <a:r>
              <a:rPr lang="zh-CN" altLang="en-US" sz="2000" dirty="0">
                <a:effectLst/>
              </a:rPr>
              <a:t>是</a:t>
            </a:r>
            <a:r>
              <a:rPr lang="en-US" altLang="zh-CN" sz="2000" dirty="0">
                <a:effectLst/>
              </a:rPr>
              <a:t>Android Automotive</a:t>
            </a:r>
            <a:r>
              <a:rPr lang="zh-CN" altLang="en-US" sz="2000" dirty="0">
                <a:effectLst/>
              </a:rPr>
              <a:t>真正实现落地的版本，首个搭载标准</a:t>
            </a:r>
            <a:r>
              <a:rPr lang="en-US" altLang="zh-CN" sz="2000" dirty="0">
                <a:effectLst/>
              </a:rPr>
              <a:t>Android Automotive OS</a:t>
            </a:r>
            <a:r>
              <a:rPr lang="zh-CN" altLang="en-US" sz="2000" dirty="0">
                <a:effectLst/>
              </a:rPr>
              <a:t>的汽车是沃尔沃旗下的</a:t>
            </a:r>
            <a:r>
              <a:rPr lang="en-US" altLang="zh-CN" sz="2000" dirty="0">
                <a:effectLst/>
              </a:rPr>
              <a:t>Polestar2</a:t>
            </a:r>
            <a:r>
              <a:rPr lang="zh-CN" altLang="en-US" sz="2000" dirty="0">
                <a:effectLst/>
              </a:rPr>
              <a:t>，该型汽车于</a:t>
            </a:r>
            <a:r>
              <a:rPr lang="en-US" altLang="zh-CN" sz="2000" dirty="0">
                <a:effectLst/>
              </a:rPr>
              <a:t>2020</a:t>
            </a:r>
            <a:r>
              <a:rPr lang="zh-CN" altLang="en-US" sz="2000" dirty="0">
                <a:effectLst/>
              </a:rPr>
              <a:t>年开始进行交付，此后越来越多基于</a:t>
            </a:r>
            <a:r>
              <a:rPr lang="en-US" altLang="zh-CN" sz="2000" dirty="0">
                <a:effectLst/>
              </a:rPr>
              <a:t>Android Automotive OS</a:t>
            </a:r>
            <a:r>
              <a:rPr lang="zh-CN" altLang="en-US" sz="2000" dirty="0">
                <a:effectLst/>
              </a:rPr>
              <a:t>修改的车载信息娱乐系统（</a:t>
            </a:r>
            <a:r>
              <a:rPr lang="en-US" altLang="zh-CN" sz="2000" dirty="0">
                <a:effectLst/>
              </a:rPr>
              <a:t>IVI</a:t>
            </a:r>
            <a:r>
              <a:rPr lang="zh-CN" altLang="en-US" sz="2000" dirty="0">
                <a:effectLst/>
              </a:rPr>
              <a:t>）开始问世。</a:t>
            </a:r>
          </a:p>
        </p:txBody>
      </p:sp>
    </p:spTree>
    <p:extLst>
      <p:ext uri="{BB962C8B-B14F-4D97-AF65-F5344CB8AC3E}">
        <p14:creationId xmlns:p14="http://schemas.microsoft.com/office/powerpoint/2010/main" val="4278362499"/>
      </p:ext>
    </p:extLst>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59683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与</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的区别</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862322"/>
          </a:xfrm>
          <a:prstGeom prst="rect">
            <a:avLst/>
          </a:prstGeom>
        </p:spPr>
        <p:txBody>
          <a:bodyPr wrap="square">
            <a:spAutoFit/>
          </a:bodyPr>
          <a:lstStyle/>
          <a:p>
            <a:pPr algn="l"/>
            <a:r>
              <a:rPr lang="en-US" altLang="zh-CN" sz="2000" b="1" i="0" dirty="0">
                <a:solidFill>
                  <a:srgbClr val="202124"/>
                </a:solidFill>
                <a:effectLst/>
                <a:latin typeface="Roboto" panose="020B0604020202020204" pitchFamily="2" charset="0"/>
              </a:rPr>
              <a:t>Android Automotive </a:t>
            </a:r>
            <a:r>
              <a:rPr lang="zh-CN" altLang="en-US" sz="2000" b="1" i="0" dirty="0">
                <a:solidFill>
                  <a:srgbClr val="202124"/>
                </a:solidFill>
                <a:effectLst/>
                <a:latin typeface="Roboto" panose="020B0604020202020204" pitchFamily="2" charset="0"/>
              </a:rPr>
              <a:t>就是 </a:t>
            </a:r>
            <a:r>
              <a:rPr lang="en-US" altLang="zh-CN" sz="2000" b="1" i="0" dirty="0">
                <a:solidFill>
                  <a:srgbClr val="202124"/>
                </a:solidFill>
                <a:effectLst/>
                <a:latin typeface="Roboto" panose="020B0604020202020204" pitchFamily="2" charset="0"/>
              </a:rPr>
              <a:t>Android </a:t>
            </a:r>
            <a:r>
              <a:rPr lang="zh-CN" altLang="en-US" sz="2000" b="1" i="0" dirty="0">
                <a:solidFill>
                  <a:srgbClr val="202124"/>
                </a:solidFill>
                <a:effectLst/>
                <a:latin typeface="Roboto" panose="020B0604020202020204" pitchFamily="2" charset="0"/>
              </a:rPr>
              <a:t>平台</a:t>
            </a:r>
            <a:r>
              <a:rPr lang="zh-CN" altLang="en-US" sz="2000" b="0" i="0" dirty="0">
                <a:solidFill>
                  <a:srgbClr val="202124"/>
                </a:solidFill>
                <a:effectLst/>
                <a:latin typeface="Roboto" panose="020B0604020202020204" pitchFamily="2" charset="0"/>
              </a:rPr>
              <a:t>。</a:t>
            </a:r>
            <a:r>
              <a:rPr lang="en-US" altLang="zh-CN" sz="2000" b="0" i="0" dirty="0">
                <a:solidFill>
                  <a:srgbClr val="202124"/>
                </a:solidFill>
                <a:effectLst/>
                <a:latin typeface="Roboto" panose="020B0604020202020204" pitchFamily="2" charset="0"/>
              </a:rPr>
              <a:t>Android Automotive </a:t>
            </a:r>
            <a:r>
              <a:rPr lang="zh-CN" altLang="en-US" sz="2000" b="0" i="0" dirty="0">
                <a:solidFill>
                  <a:srgbClr val="202124"/>
                </a:solidFill>
                <a:effectLst/>
                <a:latin typeface="Roboto" panose="020B0604020202020204" pitchFamily="2" charset="0"/>
              </a:rPr>
              <a:t>并非 </a:t>
            </a:r>
            <a:r>
              <a:rPr lang="en-US" altLang="zh-CN" sz="2000" b="0" i="0" dirty="0">
                <a:solidFill>
                  <a:srgbClr val="202124"/>
                </a:solidFill>
                <a:effectLst/>
                <a:latin typeface="Roboto" panose="020B0604020202020204" pitchFamily="2" charset="0"/>
              </a:rPr>
              <a:t>Android </a:t>
            </a:r>
            <a:r>
              <a:rPr lang="zh-CN" altLang="en-US" sz="2000" b="0" i="0" dirty="0">
                <a:solidFill>
                  <a:srgbClr val="202124"/>
                </a:solidFill>
                <a:effectLst/>
                <a:latin typeface="Roboto" panose="020B0604020202020204" pitchFamily="2" charset="0"/>
              </a:rPr>
              <a:t>的分支或并行开发版本。它与手机和平板电脑等设备上搭载的 </a:t>
            </a:r>
            <a:r>
              <a:rPr lang="en-US" altLang="zh-CN" sz="2000" b="0" i="0" dirty="0">
                <a:solidFill>
                  <a:srgbClr val="202124"/>
                </a:solidFill>
                <a:effectLst/>
                <a:latin typeface="Roboto" panose="020B0604020202020204" pitchFamily="2" charset="0"/>
              </a:rPr>
              <a:t>Android </a:t>
            </a:r>
            <a:r>
              <a:rPr lang="zh-CN" altLang="en-US" sz="2000" b="0" i="0" dirty="0">
                <a:solidFill>
                  <a:srgbClr val="202124"/>
                </a:solidFill>
                <a:effectLst/>
                <a:latin typeface="Roboto" panose="020B0604020202020204" pitchFamily="2" charset="0"/>
              </a:rPr>
              <a:t>使用相同的代码库，位于同一个存储区中。它基于开发时间逾 </a:t>
            </a:r>
            <a:r>
              <a:rPr lang="en-US" altLang="zh-CN" sz="2000" b="0" i="0" dirty="0">
                <a:solidFill>
                  <a:srgbClr val="202124"/>
                </a:solidFill>
                <a:effectLst/>
                <a:latin typeface="Roboto" panose="020B0604020202020204" pitchFamily="2" charset="0"/>
              </a:rPr>
              <a:t>10 </a:t>
            </a:r>
            <a:r>
              <a:rPr lang="zh-CN" altLang="en-US" sz="2000" b="0" i="0" dirty="0">
                <a:solidFill>
                  <a:srgbClr val="202124"/>
                </a:solidFill>
                <a:effectLst/>
                <a:latin typeface="Roboto" panose="020B0604020202020204" pitchFamily="2" charset="0"/>
              </a:rPr>
              <a:t>载的强大平台和功能集构建而成，因此能够利用现有的安全模型、兼容性计划、开发者工具和基础架构，同时继续保持较高的可定制性和可移植性，完全免费提供并且开源。</a:t>
            </a:r>
            <a:endParaRPr lang="en-US" altLang="zh-CN" sz="2000" b="0" i="0" dirty="0">
              <a:solidFill>
                <a:srgbClr val="202124"/>
              </a:solidFill>
              <a:effectLst/>
              <a:latin typeface="Roboto" panose="020B0604020202020204" pitchFamily="2" charset="0"/>
            </a:endParaRPr>
          </a:p>
          <a:p>
            <a:pPr algn="l">
              <a:buFont typeface="Arial" panose="020B0604020202020204" pitchFamily="34" charset="0"/>
              <a:buChar char="•"/>
            </a:pPr>
            <a:endParaRPr lang="zh-CN" altLang="en-US" sz="2000" b="0" i="0" dirty="0">
              <a:solidFill>
                <a:srgbClr val="202124"/>
              </a:solidFill>
              <a:effectLst/>
              <a:latin typeface="Roboto" panose="020B0604020202020204" pitchFamily="2" charset="0"/>
            </a:endParaRPr>
          </a:p>
          <a:p>
            <a:pPr algn="l"/>
            <a:r>
              <a:rPr lang="en-US" altLang="zh-CN" sz="2000" b="1" i="0" dirty="0">
                <a:solidFill>
                  <a:srgbClr val="202124"/>
                </a:solidFill>
                <a:effectLst/>
                <a:latin typeface="Roboto" panose="020B0604020202020204" pitchFamily="2" charset="0"/>
              </a:rPr>
              <a:t>Android Automotive </a:t>
            </a:r>
            <a:r>
              <a:rPr lang="zh-CN" altLang="en-US" sz="2000" b="1" i="0" dirty="0">
                <a:solidFill>
                  <a:srgbClr val="202124"/>
                </a:solidFill>
                <a:effectLst/>
                <a:latin typeface="Roboto" panose="020B0604020202020204" pitchFamily="2" charset="0"/>
              </a:rPr>
              <a:t>扩展了 </a:t>
            </a:r>
            <a:r>
              <a:rPr lang="en-US" altLang="zh-CN" sz="2000" b="1" i="0" dirty="0">
                <a:solidFill>
                  <a:srgbClr val="202124"/>
                </a:solidFill>
                <a:effectLst/>
                <a:latin typeface="Roboto" panose="020B0604020202020204" pitchFamily="2" charset="0"/>
              </a:rPr>
              <a:t>Android </a:t>
            </a:r>
            <a:r>
              <a:rPr lang="zh-CN" altLang="en-US" sz="2000" b="1" i="0" dirty="0">
                <a:solidFill>
                  <a:srgbClr val="202124"/>
                </a:solidFill>
                <a:effectLst/>
                <a:latin typeface="Roboto" panose="020B0604020202020204" pitchFamily="2" charset="0"/>
              </a:rPr>
              <a:t>平台</a:t>
            </a:r>
            <a:r>
              <a:rPr lang="zh-CN" altLang="en-US" sz="2000" b="0" i="0" dirty="0">
                <a:solidFill>
                  <a:srgbClr val="202124"/>
                </a:solidFill>
                <a:effectLst/>
                <a:latin typeface="Roboto" panose="020B0604020202020204" pitchFamily="2" charset="0"/>
              </a:rPr>
              <a:t>。在将 </a:t>
            </a:r>
            <a:r>
              <a:rPr lang="en-US" altLang="zh-CN" sz="2000" b="0" i="0" dirty="0">
                <a:solidFill>
                  <a:srgbClr val="202124"/>
                </a:solidFill>
                <a:effectLst/>
                <a:latin typeface="Roboto" panose="020B0604020202020204" pitchFamily="2" charset="0"/>
              </a:rPr>
              <a:t>Android </a:t>
            </a:r>
            <a:r>
              <a:rPr lang="zh-CN" altLang="en-US" sz="2000" b="0" i="0" dirty="0">
                <a:solidFill>
                  <a:srgbClr val="202124"/>
                </a:solidFill>
                <a:effectLst/>
                <a:latin typeface="Roboto" panose="020B0604020202020204" pitchFamily="2" charset="0"/>
              </a:rPr>
              <a:t>打造为功能完善的信息娱乐平台的过程中，我们增加了对汽车特定要求、功能和技术的支持。</a:t>
            </a:r>
            <a:r>
              <a:rPr lang="en-US" altLang="zh-CN" sz="2000" b="0" i="0" dirty="0">
                <a:solidFill>
                  <a:srgbClr val="202124"/>
                </a:solidFill>
                <a:effectLst/>
                <a:latin typeface="Roboto" panose="020B0604020202020204" pitchFamily="2" charset="0"/>
              </a:rPr>
              <a:t>Android Automotive </a:t>
            </a:r>
            <a:r>
              <a:rPr lang="zh-CN" altLang="en-US" sz="2000" b="0" i="0" dirty="0">
                <a:solidFill>
                  <a:srgbClr val="202124"/>
                </a:solidFill>
                <a:effectLst/>
                <a:latin typeface="Roboto" panose="020B0604020202020204" pitchFamily="2" charset="0"/>
              </a:rPr>
              <a:t>将是一个一站式全栈车载信息娱乐平台，就像现在的 </a:t>
            </a:r>
            <a:r>
              <a:rPr lang="en-US" altLang="zh-CN" sz="2000" b="0" i="0" dirty="0">
                <a:solidFill>
                  <a:srgbClr val="202124"/>
                </a:solidFill>
                <a:effectLst/>
                <a:latin typeface="Roboto" panose="020B0604020202020204" pitchFamily="2" charset="0"/>
              </a:rPr>
              <a:t>Android </a:t>
            </a:r>
            <a:r>
              <a:rPr lang="zh-CN" altLang="en-US" sz="2000" b="0" i="0" dirty="0">
                <a:solidFill>
                  <a:srgbClr val="202124"/>
                </a:solidFill>
                <a:effectLst/>
                <a:latin typeface="Roboto" panose="020B0604020202020204" pitchFamily="2" charset="0"/>
              </a:rPr>
              <a:t>系统之于移动设备一样。</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59683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OS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架构</a:t>
            </a:r>
          </a:p>
        </p:txBody>
      </p:sp>
      <p:pic>
        <p:nvPicPr>
          <p:cNvPr id="6" name="图片 5"/>
          <p:cNvPicPr>
            <a:picLocks noChangeAspect="1"/>
          </p:cNvPicPr>
          <p:nvPr/>
        </p:nvPicPr>
        <p:blipFill>
          <a:blip r:embed="rId3"/>
          <a:stretch>
            <a:fillRect/>
          </a:stretch>
        </p:blipFill>
        <p:spPr>
          <a:xfrm>
            <a:off x="1106805" y="1292860"/>
            <a:ext cx="9978390" cy="36404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85718" y="515709"/>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5</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7973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常见车载应用</a:t>
            </a: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05</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SystemUI</a:t>
            </a:r>
          </a:p>
        </p:txBody>
      </p:sp>
      <p:sp>
        <p:nvSpPr>
          <p:cNvPr id="2" name="矩形 1"/>
          <p:cNvSpPr/>
          <p:nvPr/>
        </p:nvSpPr>
        <p:spPr>
          <a:xfrm>
            <a:off x="973454" y="1431290"/>
            <a:ext cx="10236737" cy="3752630"/>
          </a:xfrm>
          <a:prstGeom prst="rect">
            <a:avLst/>
          </a:prstGeom>
        </p:spPr>
        <p:txBody>
          <a:bodyPr wrap="square">
            <a:spAutoFit/>
          </a:bodyPr>
          <a:lstStyle/>
          <a:p>
            <a:pPr>
              <a:lnSpc>
                <a:spcPct val="120000"/>
              </a:lnSpc>
            </a:pPr>
            <a:r>
              <a:rPr lang="zh-CN" altLang="en-US" sz="2000" dirty="0">
                <a:effectLst/>
              </a:rPr>
              <a:t>系统界面，在</a:t>
            </a:r>
            <a:r>
              <a:rPr lang="en-US" altLang="zh-CN" sz="2000" dirty="0">
                <a:effectLst/>
              </a:rPr>
              <a:t>Android</a:t>
            </a:r>
            <a:r>
              <a:rPr lang="zh-CN" altLang="en-US" sz="2000" dirty="0">
                <a:effectLst/>
              </a:rPr>
              <a:t>中也是一个标准的</a:t>
            </a:r>
            <a:r>
              <a:rPr lang="en-US" altLang="zh-CN" sz="2000" dirty="0">
                <a:effectLst/>
              </a:rPr>
              <a:t>APK</a:t>
            </a:r>
            <a:r>
              <a:rPr lang="zh-CN" altLang="en-US" sz="2000" dirty="0">
                <a:effectLst/>
              </a:rPr>
              <a:t>应用程序，用来显示一些不属于应用程序的交互界面。</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常见的状态栏、导航栏、消息中心、 快捷设置、音量调节弹窗、蓝牙连接弹窗等一系列系统界面都是由</a:t>
            </a:r>
            <a:r>
              <a:rPr lang="en-US" altLang="zh-CN" sz="2000" dirty="0" err="1">
                <a:effectLst/>
              </a:rPr>
              <a:t>SystemUI</a:t>
            </a:r>
            <a:r>
              <a:rPr lang="zh-CN" altLang="en-US" sz="2000" dirty="0">
                <a:effectLst/>
              </a:rPr>
              <a:t>模块负责管理、显示的。</a:t>
            </a:r>
            <a:endParaRPr lang="en-US" altLang="zh-CN" sz="2000" dirty="0">
              <a:effectLst/>
            </a:endParaRPr>
          </a:p>
          <a:p>
            <a:pPr>
              <a:lnSpc>
                <a:spcPct val="120000"/>
              </a:lnSpc>
            </a:pPr>
            <a:endParaRPr lang="en-US" altLang="zh-CN" sz="2000" dirty="0"/>
          </a:p>
          <a:p>
            <a:pPr>
              <a:lnSpc>
                <a:spcPct val="120000"/>
              </a:lnSpc>
            </a:pPr>
            <a:r>
              <a:rPr lang="en-US" altLang="zh-CN" sz="2000" dirty="0" err="1">
                <a:effectLst/>
              </a:rPr>
              <a:t>SystemUI</a:t>
            </a:r>
            <a:r>
              <a:rPr lang="zh-CN" altLang="en-US" sz="2000" dirty="0">
                <a:effectLst/>
              </a:rPr>
              <a:t>中的大部分组件都与</a:t>
            </a:r>
            <a:r>
              <a:rPr lang="en-US" altLang="zh-CN" sz="2000" dirty="0" err="1">
                <a:effectLst/>
              </a:rPr>
              <a:t>framewok</a:t>
            </a:r>
            <a:r>
              <a:rPr lang="en-US" altLang="zh-CN" sz="2000" dirty="0">
                <a:effectLst/>
              </a:rPr>
              <a:t> service</a:t>
            </a:r>
            <a:r>
              <a:rPr lang="zh-CN" altLang="en-US" sz="2000" dirty="0">
                <a:effectLst/>
              </a:rPr>
              <a:t>存在耦合。是车载应用开发中需要重点定制的项目。</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该应用通过 </a:t>
            </a:r>
            <a:r>
              <a:rPr lang="en-US" altLang="zh-CN" sz="2000" dirty="0" err="1">
                <a:effectLst/>
              </a:rPr>
              <a:t>SystemServer</a:t>
            </a:r>
            <a:r>
              <a:rPr lang="en-US" altLang="zh-CN" sz="2000" dirty="0">
                <a:effectLst/>
              </a:rPr>
              <a:t> </a:t>
            </a:r>
            <a:r>
              <a:rPr lang="zh-CN" altLang="en-US" sz="2000" dirty="0">
                <a:effectLst/>
              </a:rPr>
              <a:t>启动。</a:t>
            </a: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Launcher</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215"/>
            <a:ext cx="6121937" cy="3383298"/>
          </a:xfrm>
          <a:prstGeom prst="rect">
            <a:avLst/>
          </a:prstGeom>
        </p:spPr>
        <p:txBody>
          <a:bodyPr wrap="square">
            <a:spAutoFit/>
          </a:bodyPr>
          <a:lstStyle/>
          <a:p>
            <a:pPr>
              <a:lnSpc>
                <a:spcPct val="120000"/>
              </a:lnSpc>
            </a:pPr>
            <a:r>
              <a:rPr lang="zh-CN" altLang="en-US" sz="2000" dirty="0">
                <a:effectLst/>
              </a:rPr>
              <a:t>桌面启动器</a:t>
            </a:r>
            <a:r>
              <a:rPr lang="zh-CN" altLang="en-US" sz="2000" dirty="0"/>
              <a:t>，桌面启动器</a:t>
            </a:r>
            <a:r>
              <a:rPr lang="zh-CN" altLang="en-US" sz="2000" dirty="0">
                <a:effectLst/>
              </a:rPr>
              <a:t>是帮助用户查找和启动其他应用程序的软件。主要负责摆放小部件，显示其它应用程序入口。</a:t>
            </a:r>
          </a:p>
          <a:p>
            <a:pPr>
              <a:lnSpc>
                <a:spcPct val="120000"/>
              </a:lnSpc>
            </a:pPr>
            <a:endParaRPr lang="en-US" altLang="zh-CN" sz="2000" dirty="0">
              <a:effectLst/>
            </a:endParaRPr>
          </a:p>
          <a:p>
            <a:pPr>
              <a:lnSpc>
                <a:spcPct val="120000"/>
              </a:lnSpc>
            </a:pPr>
            <a:r>
              <a:rPr lang="zh-CN" altLang="en-US" sz="2000" dirty="0">
                <a:effectLst/>
              </a:rPr>
              <a:t>现代智能座舱的</a:t>
            </a:r>
            <a:r>
              <a:rPr lang="en-US" altLang="zh-CN" sz="2000" dirty="0">
                <a:effectLst/>
              </a:rPr>
              <a:t>HMI</a:t>
            </a:r>
            <a:r>
              <a:rPr lang="zh-CN" altLang="en-US" sz="2000" dirty="0">
                <a:effectLst/>
              </a:rPr>
              <a:t>在设计上，开始赋予</a:t>
            </a:r>
            <a:r>
              <a:rPr lang="en-US" altLang="zh-CN" sz="2000" dirty="0">
                <a:effectLst/>
              </a:rPr>
              <a:t>Launcher</a:t>
            </a:r>
            <a:r>
              <a:rPr lang="zh-CN" altLang="en-US" sz="2000" dirty="0">
                <a:effectLst/>
              </a:rPr>
              <a:t>越来越多的功能，例如：显示</a:t>
            </a:r>
            <a:r>
              <a:rPr lang="en-US" altLang="zh-CN" sz="2000" dirty="0">
                <a:effectLst/>
              </a:rPr>
              <a:t>3D</a:t>
            </a:r>
            <a:r>
              <a:rPr lang="zh-CN" altLang="en-US" sz="2000" dirty="0">
                <a:effectLst/>
              </a:rPr>
              <a:t>化的车辆模型、地图定位等等。</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该应用由</a:t>
            </a:r>
            <a:r>
              <a:rPr lang="en-US" altLang="zh-CN" sz="2000" dirty="0" err="1">
                <a:effectLst/>
              </a:rPr>
              <a:t>SystemServer</a:t>
            </a:r>
            <a:r>
              <a:rPr lang="zh-CN" altLang="en-US" sz="2000" dirty="0">
                <a:effectLst/>
              </a:rPr>
              <a:t>进程下的</a:t>
            </a:r>
            <a:r>
              <a:rPr lang="en-US" altLang="zh-CN" sz="2000" dirty="0">
                <a:effectLst/>
              </a:rPr>
              <a:t>AMS</a:t>
            </a:r>
            <a:r>
              <a:rPr lang="zh-CN" altLang="en-US" sz="2000" dirty="0">
                <a:effectLst/>
              </a:rPr>
              <a:t>启动。</a:t>
            </a:r>
          </a:p>
        </p:txBody>
      </p:sp>
      <p:pic>
        <p:nvPicPr>
          <p:cNvPr id="6" name="图片 5"/>
          <p:cNvPicPr>
            <a:picLocks noChangeAspect="1"/>
          </p:cNvPicPr>
          <p:nvPr/>
        </p:nvPicPr>
        <p:blipFill>
          <a:blip r:embed="rId3"/>
          <a:stretch>
            <a:fillRect/>
          </a:stretch>
        </p:blipFill>
        <p:spPr>
          <a:xfrm>
            <a:off x="7226935" y="1466215"/>
            <a:ext cx="4704719" cy="36567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系统设置</a:t>
            </a:r>
          </a:p>
        </p:txBody>
      </p:sp>
      <p:sp>
        <p:nvSpPr>
          <p:cNvPr id="2" name="矩形 1"/>
          <p:cNvSpPr/>
          <p:nvPr/>
        </p:nvSpPr>
        <p:spPr>
          <a:xfrm>
            <a:off x="973455" y="1466215"/>
            <a:ext cx="5858168" cy="2275303"/>
          </a:xfrm>
          <a:prstGeom prst="rect">
            <a:avLst/>
          </a:prstGeom>
        </p:spPr>
        <p:txBody>
          <a:bodyPr wrap="square">
            <a:spAutoFit/>
          </a:bodyPr>
          <a:lstStyle/>
          <a:p>
            <a:pPr>
              <a:lnSpc>
                <a:spcPct val="120000"/>
              </a:lnSpc>
            </a:pPr>
            <a:r>
              <a:rPr lang="zh-CN" altLang="en-US" sz="2000" dirty="0">
                <a:effectLst/>
              </a:rPr>
              <a:t>系统设置是操作系统中非常重要的一个系统级应用，能够使用户能够改变操作系统的状态和行为。</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系统设置是整个</a:t>
            </a:r>
            <a:r>
              <a:rPr lang="en-US" altLang="zh-CN" sz="2000" dirty="0">
                <a:effectLst/>
              </a:rPr>
              <a:t>IVI</a:t>
            </a:r>
            <a:r>
              <a:rPr lang="zh-CN" altLang="en-US" sz="2000" dirty="0">
                <a:effectLst/>
              </a:rPr>
              <a:t>（车载信息娱乐系统）的控制中心，车辆的音效、无线通信、状态信息、安全信息等都是需要通过系统设置来查看和操作。</a:t>
            </a:r>
          </a:p>
        </p:txBody>
      </p:sp>
      <p:pic>
        <p:nvPicPr>
          <p:cNvPr id="5" name="图片 4"/>
          <p:cNvPicPr>
            <a:picLocks noChangeAspect="1"/>
          </p:cNvPicPr>
          <p:nvPr/>
        </p:nvPicPr>
        <p:blipFill>
          <a:blip r:embed="rId3"/>
          <a:stretch>
            <a:fillRect/>
          </a:stretch>
        </p:blipFill>
        <p:spPr>
          <a:xfrm>
            <a:off x="7049672" y="1466215"/>
            <a:ext cx="4789805" cy="37713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多媒体应用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收音机</a:t>
            </a:r>
          </a:p>
        </p:txBody>
      </p:sp>
      <p:sp>
        <p:nvSpPr>
          <p:cNvPr id="2" name="矩形 1"/>
          <p:cNvSpPr/>
          <p:nvPr/>
        </p:nvSpPr>
        <p:spPr>
          <a:xfrm>
            <a:off x="778939" y="1292860"/>
            <a:ext cx="10756569" cy="5968622"/>
          </a:xfrm>
          <a:prstGeom prst="rect">
            <a:avLst/>
          </a:prstGeom>
        </p:spPr>
        <p:txBody>
          <a:bodyPr wrap="square">
            <a:spAutoFit/>
          </a:bodyPr>
          <a:lstStyle/>
          <a:p>
            <a:pPr>
              <a:lnSpc>
                <a:spcPct val="120000"/>
              </a:lnSpc>
            </a:pPr>
            <a:r>
              <a:rPr lang="zh-CN" altLang="en-US" sz="2000" dirty="0">
                <a:effectLst/>
              </a:rPr>
              <a:t>目前的车载收音机包括传统的</a:t>
            </a:r>
            <a:r>
              <a:rPr lang="zh-CN" altLang="en-US" sz="2000" b="1" dirty="0">
                <a:effectLst/>
              </a:rPr>
              <a:t>模拟信号收音机</a:t>
            </a:r>
            <a:r>
              <a:rPr lang="zh-CN" altLang="en-US" sz="2000" dirty="0">
                <a:effectLst/>
              </a:rPr>
              <a:t>和现代化的</a:t>
            </a:r>
            <a:r>
              <a:rPr lang="zh-CN" altLang="en-US" sz="2000" b="1" dirty="0">
                <a:effectLst/>
              </a:rPr>
              <a:t>数字信号收音机</a:t>
            </a:r>
            <a:r>
              <a:rPr lang="zh-CN" altLang="en-US" sz="2000" dirty="0">
                <a:effectLst/>
              </a:rPr>
              <a:t>，根据销售国家的不同，车载收音机支持的种类也有所不同。</a:t>
            </a:r>
          </a:p>
          <a:p>
            <a:pPr>
              <a:lnSpc>
                <a:spcPct val="120000"/>
              </a:lnSpc>
            </a:pPr>
            <a:r>
              <a:rPr lang="en-US" altLang="zh-CN" sz="2000" b="1" dirty="0">
                <a:effectLst/>
              </a:rPr>
              <a:t>AM/FM</a:t>
            </a:r>
            <a:r>
              <a:rPr lang="zh-CN" altLang="en-US" sz="2000" b="1" dirty="0"/>
              <a:t>，</a:t>
            </a:r>
            <a:r>
              <a:rPr lang="zh-CN" altLang="en-US" sz="2000" dirty="0">
                <a:effectLst/>
              </a:rPr>
              <a:t>最常见的模拟收音机制式，</a:t>
            </a:r>
            <a:r>
              <a:rPr lang="en-US" altLang="zh-CN" sz="2000" dirty="0">
                <a:effectLst/>
              </a:rPr>
              <a:t>AM - </a:t>
            </a:r>
            <a:r>
              <a:rPr lang="zh-CN" altLang="en-US" sz="2000" dirty="0">
                <a:effectLst/>
              </a:rPr>
              <a:t>调幅收音机，</a:t>
            </a:r>
            <a:r>
              <a:rPr lang="en-US" altLang="zh-CN" sz="2000" dirty="0">
                <a:effectLst/>
              </a:rPr>
              <a:t>FM - </a:t>
            </a:r>
            <a:r>
              <a:rPr lang="zh-CN" altLang="en-US" sz="2000" dirty="0">
                <a:effectLst/>
              </a:rPr>
              <a:t>调频收音机。在不同国家和地区，频率范围有一定的差别。</a:t>
            </a:r>
            <a:r>
              <a:rPr lang="en-US" altLang="zh-CN" sz="2000" dirty="0">
                <a:effectLst/>
              </a:rPr>
              <a:t>AM</a:t>
            </a:r>
            <a:r>
              <a:rPr lang="zh-CN" altLang="en-US" sz="2000" dirty="0">
                <a:effectLst/>
              </a:rPr>
              <a:t>，</a:t>
            </a:r>
            <a:r>
              <a:rPr lang="en-US" altLang="zh-CN" sz="2000" dirty="0">
                <a:effectLst/>
              </a:rPr>
              <a:t>531 - 1602 </a:t>
            </a:r>
            <a:r>
              <a:rPr lang="en-US" altLang="zh-CN" sz="2000" dirty="0" err="1">
                <a:effectLst/>
              </a:rPr>
              <a:t>KHz</a:t>
            </a:r>
            <a:r>
              <a:rPr lang="zh-CN" altLang="en-US" sz="2000" dirty="0">
                <a:effectLst/>
              </a:rPr>
              <a:t>，步进</a:t>
            </a:r>
            <a:r>
              <a:rPr lang="en-US" altLang="zh-CN" sz="2000" dirty="0">
                <a:effectLst/>
              </a:rPr>
              <a:t>9KHz</a:t>
            </a:r>
            <a:r>
              <a:rPr lang="zh-CN" altLang="en-US" sz="2000" dirty="0">
                <a:effectLst/>
              </a:rPr>
              <a:t>；</a:t>
            </a:r>
            <a:r>
              <a:rPr lang="en-US" altLang="zh-CN" sz="2000" dirty="0">
                <a:effectLst/>
              </a:rPr>
              <a:t>FM</a:t>
            </a:r>
            <a:r>
              <a:rPr lang="zh-CN" altLang="en-US" sz="2000" dirty="0">
                <a:effectLst/>
              </a:rPr>
              <a:t>，</a:t>
            </a:r>
            <a:r>
              <a:rPr lang="en-US" altLang="zh-CN" sz="2000" dirty="0">
                <a:effectLst/>
              </a:rPr>
              <a:t>87.5 - 108MHz</a:t>
            </a:r>
            <a:r>
              <a:rPr lang="zh-CN" altLang="en-US" sz="2000" dirty="0">
                <a:effectLst/>
              </a:rPr>
              <a:t>，步进</a:t>
            </a:r>
            <a:r>
              <a:rPr lang="en-US" altLang="zh-CN" sz="2000" dirty="0">
                <a:effectLst/>
              </a:rPr>
              <a:t>0.1MHz</a:t>
            </a:r>
          </a:p>
          <a:p>
            <a:pPr>
              <a:lnSpc>
                <a:spcPct val="120000"/>
              </a:lnSpc>
            </a:pPr>
            <a:endParaRPr lang="en-US" altLang="zh-CN" sz="2000" dirty="0">
              <a:effectLst/>
            </a:endParaRPr>
          </a:p>
          <a:p>
            <a:pPr>
              <a:lnSpc>
                <a:spcPct val="120000"/>
              </a:lnSpc>
            </a:pPr>
            <a:r>
              <a:rPr lang="en-US" altLang="zh-CN" sz="2000" b="1" dirty="0">
                <a:effectLst/>
              </a:rPr>
              <a:t>RDS</a:t>
            </a:r>
            <a:r>
              <a:rPr lang="zh-CN" altLang="en-US" sz="2000" dirty="0"/>
              <a:t>，</a:t>
            </a:r>
            <a:r>
              <a:rPr lang="zh-CN" altLang="en-US" sz="2000" b="1" dirty="0">
                <a:effectLst/>
              </a:rPr>
              <a:t>无线电数据广播</a:t>
            </a:r>
            <a:r>
              <a:rPr lang="zh-CN" altLang="en-US" sz="2000" dirty="0">
                <a:effectLst/>
              </a:rPr>
              <a:t>（英语：</a:t>
            </a:r>
            <a:r>
              <a:rPr lang="en-US" altLang="zh-CN" sz="2000" dirty="0">
                <a:effectLst/>
              </a:rPr>
              <a:t>Radio Data System, RDS</a:t>
            </a:r>
            <a:r>
              <a:rPr lang="zh-CN" altLang="en-US" sz="2000" dirty="0">
                <a:effectLst/>
              </a:rPr>
              <a:t>）是一种在传统的</a:t>
            </a:r>
            <a:r>
              <a:rPr lang="en-US" altLang="zh-CN" sz="2000" dirty="0">
                <a:effectLst/>
              </a:rPr>
              <a:t>FM</a:t>
            </a:r>
            <a:r>
              <a:rPr lang="zh-CN" altLang="en-US" sz="2000" dirty="0">
                <a:effectLst/>
              </a:rPr>
              <a:t>广播中嵌入少量的数字信息的通信协议标准。它在发射信号中利用副载波把电台名称，节目类型，节目内容及其它信息以数字形式发送出去。</a:t>
            </a:r>
            <a:endParaRPr lang="en-US" altLang="zh-CN" sz="2000" dirty="0">
              <a:effectLst/>
            </a:endParaRPr>
          </a:p>
          <a:p>
            <a:pPr>
              <a:lnSpc>
                <a:spcPct val="120000"/>
              </a:lnSpc>
            </a:pPr>
            <a:endParaRPr lang="zh-CN" altLang="en-US" sz="2000" dirty="0">
              <a:effectLst/>
            </a:endParaRPr>
          </a:p>
          <a:p>
            <a:pPr>
              <a:lnSpc>
                <a:spcPct val="120000"/>
              </a:lnSpc>
            </a:pPr>
            <a:r>
              <a:rPr lang="en-US" altLang="zh-CN" sz="2000" b="1" dirty="0">
                <a:effectLst/>
              </a:rPr>
              <a:t>DAB </a:t>
            </a:r>
            <a:r>
              <a:rPr lang="zh-CN" altLang="en-US" sz="2000" b="1" dirty="0">
                <a:effectLst/>
              </a:rPr>
              <a:t>及 </a:t>
            </a:r>
            <a:r>
              <a:rPr lang="en-US" altLang="zh-CN" sz="2000" b="1" dirty="0">
                <a:effectLst/>
              </a:rPr>
              <a:t>DAB+</a:t>
            </a:r>
            <a:r>
              <a:rPr lang="zh-CN" altLang="en-US" sz="2000" b="1" dirty="0"/>
              <a:t>，</a:t>
            </a:r>
            <a:r>
              <a:rPr lang="zh-CN" altLang="en-US" sz="2000" dirty="0">
                <a:effectLst/>
              </a:rPr>
              <a:t>数字信号广播（ </a:t>
            </a:r>
            <a:r>
              <a:rPr lang="en-US" altLang="zh-CN" sz="2000" dirty="0">
                <a:effectLst/>
              </a:rPr>
              <a:t>Digital Audio Broadcasting </a:t>
            </a:r>
            <a:r>
              <a:rPr lang="zh-CN" altLang="en-US" sz="2000" dirty="0">
                <a:effectLst/>
              </a:rPr>
              <a:t>简称</a:t>
            </a:r>
            <a:r>
              <a:rPr lang="en-US" altLang="zh-CN" sz="2000" dirty="0">
                <a:effectLst/>
              </a:rPr>
              <a:t>DAB</a:t>
            </a:r>
            <a:r>
              <a:rPr lang="zh-CN" altLang="en-US" sz="2000" dirty="0">
                <a:effectLst/>
              </a:rPr>
              <a:t>）是继</a:t>
            </a:r>
            <a:r>
              <a:rPr lang="en-US" altLang="zh-CN" sz="2000" dirty="0">
                <a:effectLst/>
              </a:rPr>
              <a:t>AM</a:t>
            </a:r>
            <a:r>
              <a:rPr lang="zh-CN" altLang="en-US" sz="2000" dirty="0">
                <a:effectLst/>
              </a:rPr>
              <a:t>、</a:t>
            </a:r>
            <a:r>
              <a:rPr lang="en-US" altLang="zh-CN" sz="2000" dirty="0">
                <a:effectLst/>
              </a:rPr>
              <a:t>FM</a:t>
            </a:r>
            <a:r>
              <a:rPr lang="zh-CN" altLang="en-US" sz="2000" dirty="0">
                <a:effectLst/>
              </a:rPr>
              <a:t>传统模拟广播之后的第三代广播</a:t>
            </a:r>
            <a:r>
              <a:rPr lang="en-US" altLang="zh-CN" sz="2000" dirty="0">
                <a:effectLst/>
              </a:rPr>
              <a:t>--</a:t>
            </a:r>
            <a:r>
              <a:rPr lang="zh-CN" altLang="en-US" sz="2000" dirty="0">
                <a:effectLst/>
              </a:rPr>
              <a:t>数字信号广播，它提供了接近</a:t>
            </a:r>
            <a:r>
              <a:rPr lang="en-US" altLang="zh-CN" sz="2000" dirty="0">
                <a:effectLst/>
              </a:rPr>
              <a:t>CD</a:t>
            </a:r>
            <a:r>
              <a:rPr lang="zh-CN" altLang="en-US" sz="2000" dirty="0">
                <a:effectLst/>
              </a:rPr>
              <a:t>质量的声音，广播及商机无限的附加数据服务，具有抗噪声、抗干扰、抗电波传播衰落、适合高速移动接收等优点，保证固定、携带及移动时接收信号的质量。</a:t>
            </a:r>
          </a:p>
          <a:p>
            <a:pPr>
              <a:lnSpc>
                <a:spcPct val="120000"/>
              </a:lnSpc>
            </a:pPr>
            <a:r>
              <a:rPr lang="en-US" altLang="zh-CN" sz="2000" dirty="0">
                <a:effectLst/>
              </a:rPr>
              <a:t>DAB</a:t>
            </a:r>
            <a:r>
              <a:rPr lang="zh-CN" altLang="en-US" sz="2000" dirty="0">
                <a:effectLst/>
              </a:rPr>
              <a:t>的升级版称为为</a:t>
            </a:r>
            <a:r>
              <a:rPr lang="en-US" altLang="zh-CN" sz="2000" b="1" dirty="0">
                <a:effectLst/>
              </a:rPr>
              <a:t>DAB+</a:t>
            </a:r>
            <a:r>
              <a:rPr lang="zh-CN" altLang="en-US" sz="2000" dirty="0">
                <a:effectLst/>
              </a:rPr>
              <a:t>；详细技术内容已在</a:t>
            </a:r>
            <a:r>
              <a:rPr lang="en-US" altLang="zh-CN" sz="2000" dirty="0">
                <a:effectLst/>
              </a:rPr>
              <a:t>2007</a:t>
            </a:r>
            <a:r>
              <a:rPr lang="zh-CN" altLang="en-US" sz="2000" dirty="0">
                <a:effectLst/>
              </a:rPr>
              <a:t>年发布，不能兼容旧有制式。</a:t>
            </a: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29145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车载软件的机遇与挑战</a:t>
            </a:r>
          </a:p>
        </p:txBody>
      </p:sp>
      <p:pic>
        <p:nvPicPr>
          <p:cNvPr id="2" name="图片 1"/>
          <p:cNvPicPr>
            <a:picLocks noChangeAspect="1"/>
          </p:cNvPicPr>
          <p:nvPr/>
        </p:nvPicPr>
        <p:blipFill>
          <a:blip r:embed="rId3"/>
          <a:stretch>
            <a:fillRect/>
          </a:stretch>
        </p:blipFill>
        <p:spPr>
          <a:xfrm>
            <a:off x="732155" y="2202180"/>
            <a:ext cx="10727055" cy="33267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多媒体应用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音视频</a:t>
            </a:r>
          </a:p>
        </p:txBody>
      </p:sp>
      <p:sp>
        <p:nvSpPr>
          <p:cNvPr id="2" name="矩形 1"/>
          <p:cNvSpPr/>
          <p:nvPr/>
        </p:nvSpPr>
        <p:spPr>
          <a:xfrm>
            <a:off x="973456" y="1431290"/>
            <a:ext cx="5834379" cy="2644635"/>
          </a:xfrm>
          <a:prstGeom prst="rect">
            <a:avLst/>
          </a:prstGeom>
        </p:spPr>
        <p:txBody>
          <a:bodyPr wrap="square">
            <a:spAutoFit/>
          </a:bodyPr>
          <a:lstStyle/>
          <a:p>
            <a:pPr>
              <a:lnSpc>
                <a:spcPct val="120000"/>
              </a:lnSpc>
            </a:pPr>
            <a:r>
              <a:rPr lang="zh-CN" altLang="en-US" sz="2000" dirty="0">
                <a:effectLst/>
              </a:rPr>
              <a:t>音视频播放属于车内驾驶体验的不可缺少的一部分，现代汽车的音视频播放功能主要用于播放</a:t>
            </a:r>
            <a:r>
              <a:rPr lang="en-US" altLang="zh-CN" sz="2000" dirty="0">
                <a:effectLst/>
              </a:rPr>
              <a:t>SD</a:t>
            </a:r>
            <a:r>
              <a:rPr lang="zh-CN" altLang="en-US" sz="2000" dirty="0">
                <a:effectLst/>
              </a:rPr>
              <a:t>卡或</a:t>
            </a:r>
            <a:r>
              <a:rPr lang="en-US" altLang="zh-CN" sz="2000" dirty="0">
                <a:effectLst/>
              </a:rPr>
              <a:t>U</a:t>
            </a:r>
            <a:r>
              <a:rPr lang="zh-CN" altLang="en-US" sz="2000" dirty="0">
                <a:effectLst/>
              </a:rPr>
              <a:t>盘中的离线音视频文件，在线音视频播放功能基本都集成第三应用实现。</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实际开发中我们基本上使用 </a:t>
            </a:r>
            <a:r>
              <a:rPr lang="en-US" altLang="zh-CN" sz="2000" dirty="0" err="1">
                <a:effectLst/>
              </a:rPr>
              <a:t>MediaPlayer</a:t>
            </a:r>
            <a:r>
              <a:rPr lang="en-US" altLang="zh-CN" sz="2000" dirty="0">
                <a:effectLst/>
              </a:rPr>
              <a:t> </a:t>
            </a:r>
            <a:r>
              <a:rPr lang="zh-CN" altLang="en-US" sz="2000" dirty="0">
                <a:effectLst/>
              </a:rPr>
              <a:t>或 </a:t>
            </a:r>
            <a:r>
              <a:rPr lang="en-US" altLang="zh-CN" sz="2000" dirty="0" err="1">
                <a:effectLst/>
              </a:rPr>
              <a:t>ExoPlayer</a:t>
            </a:r>
            <a:r>
              <a:rPr lang="en-US" altLang="zh-CN" sz="2000" dirty="0">
                <a:effectLst/>
              </a:rPr>
              <a:t> </a:t>
            </a:r>
            <a:r>
              <a:rPr lang="zh-CN" altLang="en-US" sz="2000" dirty="0">
                <a:effectLst/>
              </a:rPr>
              <a:t>即可。</a:t>
            </a:r>
          </a:p>
        </p:txBody>
      </p:sp>
      <p:sp>
        <p:nvSpPr>
          <p:cNvPr id="6" name="AutoShape 4">
            <a:extLst>
              <a:ext uri="{FF2B5EF4-FFF2-40B4-BE49-F238E27FC236}">
                <a16:creationId xmlns:a16="http://schemas.microsoft.com/office/drawing/2014/main" id="{F72ADA97-0739-3C6B-29A5-F590AEDCC5D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2">
            <a:extLst>
              <a:ext uri="{FF2B5EF4-FFF2-40B4-BE49-F238E27FC236}">
                <a16:creationId xmlns:a16="http://schemas.microsoft.com/office/drawing/2014/main" id="{A41D2B7E-DEC7-BDAA-F22C-B3A4389161E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a:extLst>
              <a:ext uri="{FF2B5EF4-FFF2-40B4-BE49-F238E27FC236}">
                <a16:creationId xmlns:a16="http://schemas.microsoft.com/office/drawing/2014/main" id="{5A7EC726-14DF-7F39-F4B6-1D1855D32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7835" y="1431290"/>
            <a:ext cx="5107007" cy="33571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地图导航</a:t>
            </a:r>
          </a:p>
        </p:txBody>
      </p:sp>
      <p:sp>
        <p:nvSpPr>
          <p:cNvPr id="2" name="矩形 1"/>
          <p:cNvSpPr/>
          <p:nvPr/>
        </p:nvSpPr>
        <p:spPr>
          <a:xfrm>
            <a:off x="973455" y="1431290"/>
            <a:ext cx="10606014" cy="2275303"/>
          </a:xfrm>
          <a:prstGeom prst="rect">
            <a:avLst/>
          </a:prstGeom>
        </p:spPr>
        <p:txBody>
          <a:bodyPr wrap="square">
            <a:spAutoFit/>
          </a:bodyPr>
          <a:lstStyle/>
          <a:p>
            <a:pPr algn="l">
              <a:lnSpc>
                <a:spcPct val="120000"/>
              </a:lnSpc>
            </a:pPr>
            <a:r>
              <a:rPr lang="zh-CN" altLang="en-US" sz="2000" dirty="0">
                <a:sym typeface="华文细黑" panose="02010600040101010101" pitchFamily="2" charset="-122"/>
              </a:rPr>
              <a:t>车载地图导航与手机地图导航相比，一般都会调整界面以方便驾驶员观察，并且都增加了惯性导航功能，现代智能座舱还支持将导航信息输出到仪表盘和 HUD（抬头显示）中。</a:t>
            </a:r>
            <a:endParaRPr lang="en-US" altLang="zh-CN" sz="2000" dirty="0">
              <a:sym typeface="华文细黑" panose="02010600040101010101" pitchFamily="2" charset="-122"/>
            </a:endParaRPr>
          </a:p>
          <a:p>
            <a:pPr algn="l">
              <a:lnSpc>
                <a:spcPct val="120000"/>
              </a:lnSpc>
            </a:pPr>
            <a:endParaRPr lang="en-US" altLang="zh-CN" sz="2000" dirty="0">
              <a:sym typeface="华文细黑" panose="02010600040101010101" pitchFamily="2" charset="-122"/>
            </a:endParaRPr>
          </a:p>
          <a:p>
            <a:pPr>
              <a:lnSpc>
                <a:spcPct val="120000"/>
              </a:lnSpc>
            </a:pPr>
            <a:r>
              <a:rPr lang="zh-CN" altLang="en-US" sz="2000" dirty="0"/>
              <a:t>早期的汽车座舱由于受网络限制，并不支持在线更新地图，一般会有</a:t>
            </a:r>
            <a:r>
              <a:rPr lang="en-US" altLang="zh-CN" sz="2000" dirty="0"/>
              <a:t>4s </a:t>
            </a:r>
            <a:r>
              <a:rPr lang="zh-CN" altLang="en-US" sz="2000" dirty="0"/>
              <a:t>店进行离线的地图更新。随着移动互联网的发展，当代的智能座舱已经支持在线更新地图并提供实时路况功能。</a:t>
            </a:r>
          </a:p>
          <a:p>
            <a:pPr algn="l">
              <a:lnSpc>
                <a:spcPct val="120000"/>
              </a:lnSpc>
            </a:pPr>
            <a:endParaRPr lang="zh-CN" altLang="en-US" sz="2000" dirty="0">
              <a:sym typeface="华文细黑" panose="02010600040101010101" pitchFamily="2" charset="-122"/>
            </a:endParaRPr>
          </a:p>
        </p:txBody>
      </p:sp>
      <p:pic>
        <p:nvPicPr>
          <p:cNvPr id="6" name="图片 5"/>
          <p:cNvPicPr>
            <a:picLocks noChangeAspect="1"/>
          </p:cNvPicPr>
          <p:nvPr/>
        </p:nvPicPr>
        <p:blipFill>
          <a:blip r:embed="rId3"/>
          <a:stretch>
            <a:fillRect/>
          </a:stretch>
        </p:blipFill>
        <p:spPr>
          <a:xfrm>
            <a:off x="973455" y="3634683"/>
            <a:ext cx="10296525" cy="29813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语音识别</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&amp;</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语音控制</a:t>
            </a:r>
          </a:p>
        </p:txBody>
      </p:sp>
      <p:sp>
        <p:nvSpPr>
          <p:cNvPr id="2" name="矩形 1"/>
          <p:cNvSpPr/>
          <p:nvPr/>
        </p:nvSpPr>
        <p:spPr>
          <a:xfrm>
            <a:off x="973455" y="1431290"/>
            <a:ext cx="9886315" cy="1905971"/>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语音技术在我们的日常生活已经随处可见，汽车可以说是语音技术应用的最佳案例之一。</a:t>
            </a: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驾驶过程中驾驶员很难像使用手机那样操作车机系统，语音控制技术的引入可以帮助驾驶员在不额外分心驾驶的基础上，完成各类车辆操控。</a:t>
            </a:r>
            <a:endParaRPr lang="en-US" altLang="zh-CN"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目前国内语音供应商非常多，主要有科大讯飞、百度、腾讯、华为等等。</a:t>
            </a:r>
          </a:p>
        </p:txBody>
      </p:sp>
      <p:pic>
        <p:nvPicPr>
          <p:cNvPr id="5" name="图片 4"/>
          <p:cNvPicPr>
            <a:picLocks noChangeAspect="1"/>
          </p:cNvPicPr>
          <p:nvPr/>
        </p:nvPicPr>
        <p:blipFill>
          <a:blip r:embed="rId3"/>
          <a:stretch>
            <a:fillRect/>
          </a:stretch>
        </p:blipFill>
        <p:spPr>
          <a:xfrm>
            <a:off x="2928181" y="3520740"/>
            <a:ext cx="5359254" cy="28156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车辆控制应用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空调</a:t>
            </a:r>
          </a:p>
        </p:txBody>
      </p:sp>
      <p:sp>
        <p:nvSpPr>
          <p:cNvPr id="2" name="矩形 1"/>
          <p:cNvSpPr/>
          <p:nvPr/>
        </p:nvSpPr>
        <p:spPr>
          <a:xfrm>
            <a:off x="973455" y="1431290"/>
            <a:ext cx="9886315" cy="829945"/>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车载空调用于调节车内温度、湿度，给乘员提供舒适的环境。除了基本空调功能外，高级的空调系统还包含，空气净化、香氛系统等等。</a:t>
            </a:r>
          </a:p>
        </p:txBody>
      </p:sp>
      <p:pic>
        <p:nvPicPr>
          <p:cNvPr id="5" name="图片 4"/>
          <p:cNvPicPr>
            <a:picLocks noChangeAspect="1"/>
          </p:cNvPicPr>
          <p:nvPr/>
        </p:nvPicPr>
        <p:blipFill>
          <a:blip r:embed="rId3"/>
          <a:stretch>
            <a:fillRect/>
          </a:stretch>
        </p:blipFill>
        <p:spPr>
          <a:xfrm>
            <a:off x="1651635" y="2261235"/>
            <a:ext cx="8530590" cy="42652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车辆控制应用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车控车设</a:t>
            </a:r>
          </a:p>
        </p:txBody>
      </p:sp>
      <p:sp>
        <p:nvSpPr>
          <p:cNvPr id="2" name="矩形 1"/>
          <p:cNvSpPr/>
          <p:nvPr/>
        </p:nvSpPr>
        <p:spPr>
          <a:xfrm>
            <a:off x="973455" y="1431290"/>
            <a:ext cx="9886315" cy="1198880"/>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车控车设主要负责舒适性控制、车辆控制以及智能驾驶。舒适性控制包含座椅通风、座椅姿态控制、车内照明、门窗开闭等等，车辆控制包含刹车辅助、车身姿态控制、方向盘助力等等。</a:t>
            </a:r>
          </a:p>
        </p:txBody>
      </p:sp>
      <p:pic>
        <p:nvPicPr>
          <p:cNvPr id="7" name="图片 6"/>
          <p:cNvPicPr>
            <a:picLocks noChangeAspect="1"/>
          </p:cNvPicPr>
          <p:nvPr/>
        </p:nvPicPr>
        <p:blipFill>
          <a:blip r:embed="rId3"/>
          <a:stretch>
            <a:fillRect/>
          </a:stretch>
        </p:blipFill>
        <p:spPr>
          <a:xfrm>
            <a:off x="2186305" y="2630170"/>
            <a:ext cx="7111365" cy="39503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辅助驾驶</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倒车影像</a:t>
            </a:r>
          </a:p>
        </p:txBody>
      </p:sp>
      <p:sp>
        <p:nvSpPr>
          <p:cNvPr id="2" name="矩形 1"/>
          <p:cNvSpPr/>
          <p:nvPr/>
        </p:nvSpPr>
        <p:spPr>
          <a:xfrm>
            <a:off x="973455" y="1431290"/>
            <a:ext cx="9886315" cy="2644635"/>
          </a:xfrm>
          <a:prstGeom prst="rect">
            <a:avLst/>
          </a:prstGeom>
        </p:spPr>
        <p:txBody>
          <a:bodyPr wrap="square">
            <a:spAutoFit/>
          </a:bodyPr>
          <a:lstStyle/>
          <a:p>
            <a:pPr>
              <a:lnSpc>
                <a:spcPct val="120000"/>
              </a:lnSpc>
            </a:pPr>
            <a:r>
              <a:rPr lang="zh-CN" altLang="en-US" sz="2000" b="1" dirty="0">
                <a:effectLst/>
              </a:rPr>
              <a:t>倒车影像</a:t>
            </a:r>
            <a:r>
              <a:rPr lang="zh-CN" altLang="en-US" sz="2000" dirty="0">
                <a:effectLst/>
              </a:rPr>
              <a:t>是驾驶辅助系统中的重要配置项之一，在车辆倒车时可通过装备在车辆后方的车载摄像头，将车后状况实时显示在中控或后视镜的液晶显示屏上，方便驾驶员观察，提高驾驶的安全性。</a:t>
            </a:r>
            <a:endParaRPr lang="en-US" altLang="zh-CN" sz="2000" dirty="0">
              <a:effectLst/>
            </a:endParaRPr>
          </a:p>
          <a:p>
            <a:pPr>
              <a:lnSpc>
                <a:spcPct val="120000"/>
              </a:lnSpc>
            </a:pPr>
            <a:endParaRPr lang="zh-CN" altLang="en-US" sz="2000" dirty="0">
              <a:effectLst/>
            </a:endParaRPr>
          </a:p>
          <a:p>
            <a:pPr>
              <a:lnSpc>
                <a:spcPct val="120000"/>
              </a:lnSpc>
            </a:pPr>
            <a:r>
              <a:rPr lang="zh-CN" altLang="en-US" sz="2000" b="1" dirty="0">
                <a:effectLst/>
              </a:rPr>
              <a:t>倒车影像</a:t>
            </a:r>
            <a:r>
              <a:rPr lang="zh-CN" altLang="en-US" sz="2000" dirty="0">
                <a:effectLst/>
              </a:rPr>
              <a:t>需要覆盖</a:t>
            </a:r>
            <a:r>
              <a:rPr lang="zh-CN" altLang="en-US" sz="2000" b="1" dirty="0">
                <a:effectLst/>
              </a:rPr>
              <a:t>倒车辅助线</a:t>
            </a:r>
            <a:r>
              <a:rPr lang="zh-CN" altLang="en-US" sz="2000" dirty="0">
                <a:effectLst/>
              </a:rPr>
              <a:t>，倒车辅助线用于驾驶员判断车辆行驶过程中的轨迹和车辆与物体的距离，通常分为</a:t>
            </a:r>
            <a:r>
              <a:rPr lang="zh-CN" altLang="en-US" sz="2000" b="1" dirty="0">
                <a:effectLst/>
              </a:rPr>
              <a:t>静态倒车辅助线</a:t>
            </a:r>
            <a:r>
              <a:rPr lang="zh-CN" altLang="en-US" sz="2000" dirty="0">
                <a:effectLst/>
              </a:rPr>
              <a:t>和</a:t>
            </a:r>
            <a:r>
              <a:rPr lang="zh-CN" altLang="en-US" sz="2000" b="1" dirty="0">
                <a:effectLst/>
              </a:rPr>
              <a:t>动态倒车辅助线</a:t>
            </a:r>
            <a:r>
              <a:rPr lang="zh-CN" altLang="en-US" sz="2000" dirty="0">
                <a:effectLst/>
              </a:rPr>
              <a:t>。</a:t>
            </a:r>
            <a:r>
              <a:rPr lang="zh-CN" altLang="en-US" sz="2000" b="1" dirty="0">
                <a:effectLst/>
              </a:rPr>
              <a:t>动态倒车辅助线</a:t>
            </a:r>
            <a:r>
              <a:rPr lang="zh-CN" altLang="en-US" sz="2000" dirty="0">
                <a:effectLst/>
              </a:rPr>
              <a:t>的线条会随着方向盘转动而转动，从而准确的描出倒车的轨迹。</a:t>
            </a:r>
          </a:p>
        </p:txBody>
      </p:sp>
      <p:pic>
        <p:nvPicPr>
          <p:cNvPr id="5" name="图片 4"/>
          <p:cNvPicPr>
            <a:picLocks noChangeAspect="1"/>
          </p:cNvPicPr>
          <p:nvPr/>
        </p:nvPicPr>
        <p:blipFill>
          <a:blip r:embed="rId3"/>
          <a:stretch>
            <a:fillRect/>
          </a:stretch>
        </p:blipFill>
        <p:spPr>
          <a:xfrm>
            <a:off x="1025525" y="1547812"/>
            <a:ext cx="5070475" cy="3762375"/>
          </a:xfrm>
          <a:prstGeom prst="rect">
            <a:avLst/>
          </a:prstGeom>
        </p:spPr>
      </p:pic>
      <p:pic>
        <p:nvPicPr>
          <p:cNvPr id="7" name="图片 6"/>
          <p:cNvPicPr>
            <a:picLocks noChangeAspect="1"/>
          </p:cNvPicPr>
          <p:nvPr/>
        </p:nvPicPr>
        <p:blipFill>
          <a:blip r:embed="rId4"/>
          <a:stretch>
            <a:fillRect/>
          </a:stretch>
        </p:blipFill>
        <p:spPr>
          <a:xfrm>
            <a:off x="6421722" y="1292860"/>
            <a:ext cx="5227320" cy="37928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辅助驾驶</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- 360</a:t>
            </a: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全景影像</a:t>
            </a:r>
          </a:p>
        </p:txBody>
      </p:sp>
      <p:sp>
        <p:nvSpPr>
          <p:cNvPr id="2" name="矩形 1"/>
          <p:cNvSpPr/>
          <p:nvPr/>
        </p:nvSpPr>
        <p:spPr>
          <a:xfrm>
            <a:off x="973455" y="1431290"/>
            <a:ext cx="9886315" cy="3752630"/>
          </a:xfrm>
          <a:prstGeom prst="rect">
            <a:avLst/>
          </a:prstGeom>
        </p:spPr>
        <p:txBody>
          <a:bodyPr wrap="square">
            <a:spAutoFit/>
          </a:bodyPr>
          <a:lstStyle/>
          <a:p>
            <a:pPr>
              <a:lnSpc>
                <a:spcPct val="120000"/>
              </a:lnSpc>
            </a:pPr>
            <a:r>
              <a:rPr lang="en-US" altLang="zh-CN" sz="2000" b="1" dirty="0">
                <a:effectLst/>
              </a:rPr>
              <a:t>360</a:t>
            </a:r>
            <a:r>
              <a:rPr lang="zh-CN" altLang="en-US" sz="2000" b="1" dirty="0">
                <a:effectLst/>
              </a:rPr>
              <a:t>全景影像</a:t>
            </a:r>
            <a:r>
              <a:rPr lang="zh-CN" altLang="en-US" sz="2000" dirty="0">
                <a:effectLst/>
              </a:rPr>
              <a:t>又称全景泊车系统，是</a:t>
            </a:r>
            <a:r>
              <a:rPr lang="en-US" altLang="zh-CN" sz="2000" dirty="0">
                <a:effectLst/>
              </a:rPr>
              <a:t>2005</a:t>
            </a:r>
            <a:r>
              <a:rPr lang="zh-CN" altLang="en-US" sz="2000" dirty="0">
                <a:effectLst/>
              </a:rPr>
              <a:t>年后逐渐出现的一种泊车辅助技术。早期泊车辅助系统常采用雷达或单摄像头，采用声音报警或显示车辆后方摄像头视频图像的方式，帮助车辆驾驶员判断盲角处车辆与障碍物距离。采用雷达报警方式，距离的显示并不直观；采用后置摄像头方式，则仍会存在盲角和距离判断不准的问题。于是逐渐兴起了全景泊车技术。</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该技术方案中，车辆装备</a:t>
            </a:r>
            <a:r>
              <a:rPr lang="en-US" altLang="zh-CN" sz="2000" dirty="0">
                <a:effectLst/>
              </a:rPr>
              <a:t>4</a:t>
            </a:r>
            <a:r>
              <a:rPr lang="zh-CN" altLang="en-US" sz="2000" dirty="0">
                <a:effectLst/>
              </a:rPr>
              <a:t>个广角鱼眼摄像头，分别置于车前、车后和两个倒车镜内，可以完整采集车辆四周的影像。四幅影像通过</a:t>
            </a:r>
            <a:r>
              <a:rPr lang="en-US" altLang="zh-CN" sz="2000" dirty="0">
                <a:effectLst/>
              </a:rPr>
              <a:t>Soc</a:t>
            </a:r>
            <a:r>
              <a:rPr lang="zh-CN" altLang="en-US" sz="2000" dirty="0">
                <a:effectLst/>
              </a:rPr>
              <a:t>中的</a:t>
            </a:r>
            <a:r>
              <a:rPr lang="en-US" altLang="zh-CN" sz="2000" dirty="0">
                <a:effectLst/>
              </a:rPr>
              <a:t>DSP</a:t>
            </a:r>
            <a:r>
              <a:rPr lang="zh-CN" altLang="en-US" sz="2000" dirty="0">
                <a:effectLst/>
              </a:rPr>
              <a:t>或</a:t>
            </a:r>
            <a:r>
              <a:rPr lang="en-US" altLang="zh-CN" sz="2000" dirty="0">
                <a:effectLst/>
              </a:rPr>
              <a:t>GPU</a:t>
            </a:r>
            <a:r>
              <a:rPr lang="zh-CN" altLang="en-US" sz="2000" dirty="0">
                <a:effectLst/>
              </a:rPr>
              <a:t>进行畸变校正 </a:t>
            </a:r>
            <a:r>
              <a:rPr lang="en-US" altLang="zh-CN" sz="2000" dirty="0">
                <a:effectLst/>
              </a:rPr>
              <a:t>-&gt; </a:t>
            </a:r>
            <a:r>
              <a:rPr lang="zh-CN" altLang="en-US" sz="2000" dirty="0">
                <a:effectLst/>
              </a:rPr>
              <a:t>投影变换 </a:t>
            </a:r>
            <a:r>
              <a:rPr lang="en-US" altLang="zh-CN" sz="2000" dirty="0">
                <a:effectLst/>
              </a:rPr>
              <a:t>-&gt; </a:t>
            </a:r>
            <a:r>
              <a:rPr lang="zh-CN" altLang="en-US" sz="2000" dirty="0">
                <a:effectLst/>
              </a:rPr>
              <a:t>图像拼接融合 </a:t>
            </a:r>
            <a:r>
              <a:rPr lang="en-US" altLang="zh-CN" sz="2000" dirty="0">
                <a:effectLst/>
              </a:rPr>
              <a:t>-&gt; </a:t>
            </a:r>
            <a:r>
              <a:rPr lang="zh-CN" altLang="en-US" sz="2000" dirty="0">
                <a:effectLst/>
              </a:rPr>
              <a:t>图像增强，最终将</a:t>
            </a:r>
            <a:r>
              <a:rPr lang="en-US" altLang="zh-CN" sz="2000" dirty="0">
                <a:effectLst/>
              </a:rPr>
              <a:t>4</a:t>
            </a:r>
            <a:r>
              <a:rPr lang="zh-CN" altLang="en-US" sz="2000" dirty="0">
                <a:effectLst/>
              </a:rPr>
              <a:t>路视频图像合成为一幅完整的车体正上方的鸟瞰图。下图显示的即为全景泊车系统四路视频原始图像与常见输出界面。</a:t>
            </a:r>
          </a:p>
        </p:txBody>
      </p:sp>
      <p:pic>
        <p:nvPicPr>
          <p:cNvPr id="5" name="图片 4"/>
          <p:cNvPicPr>
            <a:picLocks noChangeAspect="1"/>
          </p:cNvPicPr>
          <p:nvPr/>
        </p:nvPicPr>
        <p:blipFill>
          <a:blip r:embed="rId3"/>
          <a:stretch>
            <a:fillRect/>
          </a:stretch>
        </p:blipFill>
        <p:spPr>
          <a:xfrm>
            <a:off x="973455" y="1430357"/>
            <a:ext cx="4719320" cy="4356735"/>
          </a:xfrm>
          <a:prstGeom prst="rect">
            <a:avLst/>
          </a:prstGeom>
        </p:spPr>
      </p:pic>
      <p:pic>
        <p:nvPicPr>
          <p:cNvPr id="6" name="图片 5"/>
          <p:cNvPicPr>
            <a:picLocks noChangeAspect="1"/>
          </p:cNvPicPr>
          <p:nvPr/>
        </p:nvPicPr>
        <p:blipFill>
          <a:blip r:embed="rId4"/>
          <a:stretch>
            <a:fillRect/>
          </a:stretch>
        </p:blipFill>
        <p:spPr>
          <a:xfrm>
            <a:off x="6086475" y="1430357"/>
            <a:ext cx="5132070" cy="43014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CarPlay</a:t>
            </a:r>
          </a:p>
        </p:txBody>
      </p:sp>
      <p:sp>
        <p:nvSpPr>
          <p:cNvPr id="2" name="矩形 1"/>
          <p:cNvSpPr/>
          <p:nvPr/>
        </p:nvSpPr>
        <p:spPr>
          <a:xfrm>
            <a:off x="973454" y="1431290"/>
            <a:ext cx="10635839" cy="4491294"/>
          </a:xfrm>
          <a:prstGeom prst="rect">
            <a:avLst/>
          </a:prstGeom>
        </p:spPr>
        <p:txBody>
          <a:bodyPr wrap="square">
            <a:spAutoFit/>
          </a:bodyPr>
          <a:lstStyle/>
          <a:p>
            <a:pPr>
              <a:lnSpc>
                <a:spcPct val="120000"/>
              </a:lnSpc>
            </a:pPr>
            <a:r>
              <a:rPr lang="en-US" altLang="zh-CN" sz="2000" dirty="0">
                <a:effectLst/>
              </a:rPr>
              <a:t>CarPlay </a:t>
            </a:r>
            <a:r>
              <a:rPr lang="zh-CN" altLang="en-US" sz="2000" dirty="0">
                <a:effectLst/>
              </a:rPr>
              <a:t>旨在令用户通过汽车制造商的原生车载系统来使用、操控</a:t>
            </a:r>
            <a:r>
              <a:rPr lang="en-US" altLang="zh-CN" sz="2000" dirty="0">
                <a:effectLst/>
              </a:rPr>
              <a:t>iOS</a:t>
            </a:r>
            <a:r>
              <a:rPr lang="zh-CN" altLang="en-US" sz="2000" dirty="0">
                <a:effectLst/>
              </a:rPr>
              <a:t>设备并发挥其功能</a:t>
            </a:r>
            <a:endParaRPr lang="en-US" altLang="zh-CN" sz="2000" dirty="0">
              <a:effectLst/>
            </a:endParaRPr>
          </a:p>
          <a:p>
            <a:pPr>
              <a:lnSpc>
                <a:spcPct val="120000"/>
              </a:lnSpc>
            </a:pPr>
            <a:endParaRPr lang="en-US" altLang="zh-CN" sz="2000" dirty="0"/>
          </a:p>
          <a:p>
            <a:pPr>
              <a:lnSpc>
                <a:spcPct val="120000"/>
              </a:lnSpc>
            </a:pPr>
            <a:r>
              <a:rPr lang="zh-CN" altLang="en-US" sz="2000" dirty="0">
                <a:effectLst/>
              </a:rPr>
              <a:t>目前，</a:t>
            </a:r>
            <a:r>
              <a:rPr lang="en-US" altLang="zh-CN" sz="2000" dirty="0">
                <a:effectLst/>
              </a:rPr>
              <a:t>CarPlay </a:t>
            </a:r>
            <a:r>
              <a:rPr lang="zh-CN" altLang="en-US" sz="2000" dirty="0">
                <a:effectLst/>
              </a:rPr>
              <a:t>车载能够与</a:t>
            </a:r>
            <a:r>
              <a:rPr lang="en-US" altLang="zh-CN" sz="2000" dirty="0">
                <a:effectLst/>
              </a:rPr>
              <a:t>iOS</a:t>
            </a:r>
            <a:r>
              <a:rPr lang="zh-CN" altLang="en-US" sz="2000" dirty="0">
                <a:effectLst/>
              </a:rPr>
              <a:t>设备整合的几项功能有：</a:t>
            </a:r>
            <a:endParaRPr lang="en-US" altLang="zh-CN" sz="2000" dirty="0">
              <a:effectLst/>
            </a:endParaRPr>
          </a:p>
          <a:p>
            <a:pPr>
              <a:lnSpc>
                <a:spcPct val="120000"/>
              </a:lnSpc>
              <a:buFont typeface="Arial" panose="020B0604020202020204" pitchFamily="34" charset="0"/>
              <a:buChar char="•"/>
            </a:pPr>
            <a:r>
              <a:rPr lang="en-US" altLang="zh-CN" sz="2000" dirty="0">
                <a:effectLst/>
              </a:rPr>
              <a:t>Siri Eyes Free</a:t>
            </a:r>
            <a:r>
              <a:rPr lang="zh-CN" altLang="en-US" sz="2000" dirty="0">
                <a:effectLst/>
              </a:rPr>
              <a:t>模式：无须双眼注视与手指触摸即可控制；</a:t>
            </a:r>
          </a:p>
          <a:p>
            <a:pPr>
              <a:lnSpc>
                <a:spcPct val="120000"/>
              </a:lnSpc>
              <a:buFont typeface="Arial" panose="020B0604020202020204" pitchFamily="34" charset="0"/>
              <a:buChar char="•"/>
            </a:pPr>
            <a:r>
              <a:rPr lang="zh-CN" altLang="en-US" sz="2000" dirty="0">
                <a:effectLst/>
              </a:rPr>
              <a:t>卫星导航（</a:t>
            </a:r>
            <a:r>
              <a:rPr lang="en-US" altLang="zh-CN" sz="2000" dirty="0">
                <a:effectLst/>
              </a:rPr>
              <a:t>Satnav</a:t>
            </a:r>
            <a:r>
              <a:rPr lang="zh-CN" altLang="en-US" sz="2000" dirty="0">
                <a:effectLst/>
              </a:rPr>
              <a:t>）；</a:t>
            </a:r>
          </a:p>
          <a:p>
            <a:pPr>
              <a:lnSpc>
                <a:spcPct val="120000"/>
              </a:lnSpc>
              <a:buFont typeface="Arial" panose="020B0604020202020204" pitchFamily="34" charset="0"/>
              <a:buChar char="•"/>
            </a:pPr>
            <a:r>
              <a:rPr lang="zh-CN" altLang="en-US" sz="2000" dirty="0">
                <a:effectLst/>
              </a:rPr>
              <a:t>通话指令与控制；</a:t>
            </a:r>
          </a:p>
          <a:p>
            <a:pPr>
              <a:lnSpc>
                <a:spcPct val="120000"/>
              </a:lnSpc>
              <a:buFont typeface="Arial" panose="020B0604020202020204" pitchFamily="34" charset="0"/>
              <a:buChar char="•"/>
            </a:pPr>
            <a:r>
              <a:rPr lang="zh-CN" altLang="en-US" sz="2000" dirty="0">
                <a:effectLst/>
              </a:rPr>
              <a:t>音乐控制；</a:t>
            </a:r>
          </a:p>
          <a:p>
            <a:pPr>
              <a:lnSpc>
                <a:spcPct val="120000"/>
              </a:lnSpc>
              <a:buFont typeface="Arial" panose="020B0604020202020204" pitchFamily="34" charset="0"/>
              <a:buChar char="•"/>
            </a:pPr>
            <a:r>
              <a:rPr lang="en-US" altLang="zh-CN" sz="2000" dirty="0">
                <a:effectLst/>
              </a:rPr>
              <a:t>iMessage</a:t>
            </a:r>
            <a:r>
              <a:rPr lang="zh-CN" altLang="en-US" sz="2000" dirty="0">
                <a:effectLst/>
              </a:rPr>
              <a:t>的控制与回复。</a:t>
            </a:r>
            <a:endParaRPr lang="en-US" altLang="zh-CN" sz="2000" dirty="0">
              <a:effectLst/>
            </a:endParaRPr>
          </a:p>
          <a:p>
            <a:pPr>
              <a:lnSpc>
                <a:spcPct val="120000"/>
              </a:lnSpc>
              <a:buFont typeface="Arial" panose="020B0604020202020204" pitchFamily="34" charset="0"/>
              <a:buChar char="•"/>
            </a:pPr>
            <a:endParaRPr lang="en-US" altLang="zh-CN" sz="2000" dirty="0"/>
          </a:p>
          <a:p>
            <a:pPr>
              <a:lnSpc>
                <a:spcPct val="120000"/>
              </a:lnSpc>
            </a:pPr>
            <a:r>
              <a:rPr lang="zh-CN" altLang="en-US" sz="2000" dirty="0">
                <a:effectLst/>
              </a:rPr>
              <a:t>同时</a:t>
            </a:r>
            <a:r>
              <a:rPr lang="en-US" altLang="zh-CN" sz="2000" dirty="0" err="1">
                <a:effectLst/>
              </a:rPr>
              <a:t>Podacsts</a:t>
            </a:r>
            <a:r>
              <a:rPr lang="zh-CN" altLang="en-US" sz="2000" dirty="0">
                <a:effectLst/>
              </a:rPr>
              <a:t>、</a:t>
            </a:r>
            <a:r>
              <a:rPr lang="en-US" altLang="zh-CN" sz="2000" dirty="0">
                <a:effectLst/>
              </a:rPr>
              <a:t>Beats Music</a:t>
            </a:r>
            <a:r>
              <a:rPr lang="zh-CN" altLang="en-US" sz="2000" dirty="0">
                <a:effectLst/>
              </a:rPr>
              <a:t>、</a:t>
            </a:r>
            <a:r>
              <a:rPr lang="en-US" altLang="zh-CN" sz="2000" dirty="0">
                <a:effectLst/>
              </a:rPr>
              <a:t>iHeartRadio</a:t>
            </a:r>
            <a:r>
              <a:rPr lang="zh-CN" altLang="en-US" sz="2000" dirty="0">
                <a:effectLst/>
              </a:rPr>
              <a:t>、</a:t>
            </a:r>
            <a:r>
              <a:rPr lang="en-US" altLang="zh-CN" sz="2000" dirty="0">
                <a:effectLst/>
              </a:rPr>
              <a:t>Spotify</a:t>
            </a:r>
            <a:r>
              <a:rPr lang="zh-CN" altLang="en-US" sz="2000" dirty="0">
                <a:effectLst/>
              </a:rPr>
              <a:t>及</a:t>
            </a:r>
            <a:r>
              <a:rPr lang="en-US" altLang="zh-CN" sz="2000" dirty="0">
                <a:effectLst/>
              </a:rPr>
              <a:t>Stitcher</a:t>
            </a:r>
            <a:r>
              <a:rPr lang="zh-CN" altLang="en-US" sz="2000" dirty="0">
                <a:effectLst/>
              </a:rPr>
              <a:t>等第三方应用程序也将会支持</a:t>
            </a:r>
            <a:r>
              <a:rPr lang="en-US" altLang="zh-CN" sz="2000" dirty="0">
                <a:effectLst/>
              </a:rPr>
              <a:t>CarPlay</a:t>
            </a:r>
            <a:r>
              <a:rPr lang="zh-CN" altLang="en-US" sz="2000" dirty="0">
                <a:effectLst/>
              </a:rPr>
              <a:t>。</a:t>
            </a:r>
          </a:p>
          <a:p>
            <a:pPr>
              <a:lnSpc>
                <a:spcPct val="120000"/>
              </a:lnSpc>
            </a:pPr>
            <a:endParaRPr lang="zh-CN" altLang="en-US" sz="2000" dirty="0">
              <a:effectLst/>
            </a:endParaRPr>
          </a:p>
        </p:txBody>
      </p:sp>
      <p:pic>
        <p:nvPicPr>
          <p:cNvPr id="5" name="图片 4"/>
          <p:cNvPicPr>
            <a:picLocks noChangeAspect="1"/>
          </p:cNvPicPr>
          <p:nvPr/>
        </p:nvPicPr>
        <p:blipFill>
          <a:blip r:embed="rId3"/>
          <a:stretch>
            <a:fillRect/>
          </a:stretch>
        </p:blipFill>
        <p:spPr>
          <a:xfrm>
            <a:off x="1562319" y="1431290"/>
            <a:ext cx="9067361" cy="50788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 Auto</a:t>
            </a:r>
          </a:p>
        </p:txBody>
      </p:sp>
      <p:sp>
        <p:nvSpPr>
          <p:cNvPr id="2" name="矩形 1"/>
          <p:cNvSpPr/>
          <p:nvPr/>
        </p:nvSpPr>
        <p:spPr>
          <a:xfrm>
            <a:off x="778938" y="1429434"/>
            <a:ext cx="10993961" cy="3383298"/>
          </a:xfrm>
          <a:prstGeom prst="rect">
            <a:avLst/>
          </a:prstGeom>
        </p:spPr>
        <p:txBody>
          <a:bodyPr wrap="square">
            <a:spAutoFit/>
          </a:bodyPr>
          <a:lstStyle/>
          <a:p>
            <a:pPr>
              <a:lnSpc>
                <a:spcPct val="120000"/>
              </a:lnSpc>
            </a:pPr>
            <a:r>
              <a:rPr lang="en-US" altLang="zh-CN" sz="2000" dirty="0">
                <a:effectLst/>
              </a:rPr>
              <a:t>Android Auto </a:t>
            </a:r>
            <a:r>
              <a:rPr lang="zh-CN" altLang="en-US" sz="2000" dirty="0">
                <a:effectLst/>
              </a:rPr>
              <a:t>与 </a:t>
            </a:r>
            <a:r>
              <a:rPr lang="en-US" altLang="zh-CN" sz="2000" dirty="0" err="1">
                <a:effectLst/>
              </a:rPr>
              <a:t>Carplay</a:t>
            </a:r>
            <a:r>
              <a:rPr lang="zh-CN" altLang="en-US" sz="2000" dirty="0">
                <a:effectLst/>
              </a:rPr>
              <a:t>类似，是把手机应用界面投射到车载系统上，</a:t>
            </a:r>
            <a:r>
              <a:rPr lang="en-US" altLang="zh-CN" sz="2000" dirty="0">
                <a:effectLst/>
              </a:rPr>
              <a:t>Android Auto</a:t>
            </a:r>
            <a:r>
              <a:rPr lang="zh-CN" altLang="en-US" sz="2000" dirty="0">
                <a:effectLst/>
              </a:rPr>
              <a:t>旨取代汽车制造商的原生车载系统来执行</a:t>
            </a:r>
            <a:r>
              <a:rPr lang="en-US" altLang="zh-CN" sz="2000" dirty="0">
                <a:effectLst/>
              </a:rPr>
              <a:t>Android</a:t>
            </a:r>
            <a:r>
              <a:rPr lang="zh-CN" altLang="en-US" sz="2000" dirty="0">
                <a:effectLst/>
              </a:rPr>
              <a:t>应用与服务并访问与访问</a:t>
            </a:r>
            <a:r>
              <a:rPr lang="en-US" altLang="zh-CN" sz="2000" dirty="0">
                <a:effectLst/>
              </a:rPr>
              <a:t>Android</a:t>
            </a:r>
            <a:r>
              <a:rPr lang="zh-CN" altLang="en-US" sz="2000" dirty="0">
                <a:effectLst/>
              </a:rPr>
              <a:t>手机内容。</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目前，</a:t>
            </a:r>
            <a:r>
              <a:rPr lang="en-US" altLang="zh-CN" sz="2000" dirty="0">
                <a:effectLst/>
              </a:rPr>
              <a:t>Android Auto</a:t>
            </a:r>
            <a:r>
              <a:rPr lang="zh-CN" altLang="en-US" sz="2000" dirty="0">
                <a:effectLst/>
              </a:rPr>
              <a:t>能够与</a:t>
            </a:r>
            <a:r>
              <a:rPr lang="en-US" altLang="zh-CN" sz="2000" dirty="0">
                <a:effectLst/>
              </a:rPr>
              <a:t>Android</a:t>
            </a:r>
            <a:r>
              <a:rPr lang="zh-CN" altLang="en-US" sz="2000" dirty="0">
                <a:effectLst/>
              </a:rPr>
              <a:t>设备集成的几项功能有：</a:t>
            </a:r>
          </a:p>
          <a:p>
            <a:pPr>
              <a:lnSpc>
                <a:spcPct val="120000"/>
              </a:lnSpc>
              <a:buFont typeface="Arial" panose="020B0604020202020204" pitchFamily="34" charset="0"/>
              <a:buChar char="•"/>
            </a:pPr>
            <a:r>
              <a:rPr lang="en-US" altLang="zh-CN" sz="2000" dirty="0">
                <a:effectLst/>
              </a:rPr>
              <a:t>Google</a:t>
            </a:r>
            <a:r>
              <a:rPr lang="zh-CN" altLang="en-US" sz="2000" dirty="0">
                <a:effectLst/>
              </a:rPr>
              <a:t>助理（原为</a:t>
            </a:r>
            <a:r>
              <a:rPr lang="en-US" altLang="zh-CN" sz="2000" dirty="0">
                <a:effectLst/>
              </a:rPr>
              <a:t>Google Now</a:t>
            </a:r>
            <a:r>
              <a:rPr lang="zh-CN" altLang="en-US" sz="2000" dirty="0">
                <a:effectLst/>
              </a:rPr>
              <a:t>）：个人智能助理</a:t>
            </a:r>
          </a:p>
          <a:p>
            <a:pPr>
              <a:lnSpc>
                <a:spcPct val="120000"/>
              </a:lnSpc>
              <a:buFont typeface="Arial" panose="020B0604020202020204" pitchFamily="34" charset="0"/>
              <a:buChar char="•"/>
            </a:pPr>
            <a:r>
              <a:rPr lang="en-US" altLang="zh-CN" sz="2000" dirty="0">
                <a:effectLst/>
              </a:rPr>
              <a:t>Google</a:t>
            </a:r>
            <a:r>
              <a:rPr lang="zh-CN" altLang="en-US" sz="2000" dirty="0">
                <a:effectLst/>
              </a:rPr>
              <a:t>地图：卫星定位与语音导航</a:t>
            </a:r>
          </a:p>
          <a:p>
            <a:pPr>
              <a:lnSpc>
                <a:spcPct val="120000"/>
              </a:lnSpc>
              <a:buFont typeface="Arial" panose="020B0604020202020204" pitchFamily="34" charset="0"/>
              <a:buChar char="•"/>
            </a:pPr>
            <a:r>
              <a:rPr lang="zh-CN" altLang="en-US" sz="2000" dirty="0">
                <a:effectLst/>
              </a:rPr>
              <a:t>音乐控制：透过</a:t>
            </a:r>
            <a:r>
              <a:rPr lang="en-US" altLang="zh-CN" sz="2000" dirty="0">
                <a:effectLst/>
              </a:rPr>
              <a:t>Google Play</a:t>
            </a:r>
            <a:r>
              <a:rPr lang="zh-CN" altLang="en-US" sz="2000" dirty="0">
                <a:effectLst/>
              </a:rPr>
              <a:t>音乐或</a:t>
            </a:r>
            <a:r>
              <a:rPr lang="en-US" altLang="zh-CN" sz="2000" dirty="0">
                <a:effectLst/>
              </a:rPr>
              <a:t>Pandora</a:t>
            </a:r>
            <a:r>
              <a:rPr lang="zh-CN" altLang="en-US" sz="2000" dirty="0">
                <a:effectLst/>
              </a:rPr>
              <a:t>、</a:t>
            </a:r>
            <a:r>
              <a:rPr lang="en-US" altLang="zh-CN" sz="2000" dirty="0">
                <a:effectLst/>
              </a:rPr>
              <a:t>Spotify </a:t>
            </a:r>
            <a:r>
              <a:rPr lang="zh-CN" altLang="en-US" sz="2000" dirty="0">
                <a:effectLst/>
              </a:rPr>
              <a:t>等音乐应用程序访问音乐。</a:t>
            </a:r>
          </a:p>
          <a:p>
            <a:pPr>
              <a:lnSpc>
                <a:spcPct val="120000"/>
              </a:lnSpc>
              <a:buFont typeface="Arial" panose="020B0604020202020204" pitchFamily="34" charset="0"/>
              <a:buChar char="•"/>
            </a:pPr>
            <a:r>
              <a:rPr lang="zh-CN" altLang="en-US" sz="2000" dirty="0">
                <a:effectLst/>
              </a:rPr>
              <a:t>语音操作</a:t>
            </a:r>
          </a:p>
          <a:p>
            <a:pPr>
              <a:lnSpc>
                <a:spcPct val="120000"/>
              </a:lnSpc>
            </a:pPr>
            <a:r>
              <a:rPr lang="en-US" altLang="zh-CN" sz="2000" dirty="0">
                <a:effectLst/>
              </a:rPr>
              <a:t>Android Auto </a:t>
            </a:r>
            <a:r>
              <a:rPr lang="zh-CN" altLang="en-US" sz="2000" dirty="0">
                <a:effectLst/>
              </a:rPr>
              <a:t>还开放了</a:t>
            </a:r>
            <a:r>
              <a:rPr lang="en-US" altLang="zh-CN" sz="2000" dirty="0">
                <a:effectLst/>
              </a:rPr>
              <a:t>API</a:t>
            </a:r>
            <a:r>
              <a:rPr lang="zh-CN" altLang="en-US" sz="2000" dirty="0">
                <a:effectLst/>
              </a:rPr>
              <a:t>供应用开发者调用，目前已经有许多第三方应用支持</a:t>
            </a:r>
            <a:r>
              <a:rPr lang="en-US" altLang="zh-CN" sz="2000" dirty="0">
                <a:effectLst/>
              </a:rPr>
              <a:t>Android Auto</a:t>
            </a:r>
            <a:r>
              <a:rPr lang="zh-CN" altLang="en-US" sz="2000" dirty="0">
                <a:effectLst/>
              </a:rPr>
              <a:t>。</a:t>
            </a:r>
          </a:p>
        </p:txBody>
      </p:sp>
      <p:pic>
        <p:nvPicPr>
          <p:cNvPr id="7" name="图片 6"/>
          <p:cNvPicPr>
            <a:picLocks noChangeAspect="1"/>
          </p:cNvPicPr>
          <p:nvPr/>
        </p:nvPicPr>
        <p:blipFill>
          <a:blip r:embed="rId3"/>
          <a:stretch>
            <a:fillRect/>
          </a:stretch>
        </p:blipFill>
        <p:spPr>
          <a:xfrm>
            <a:off x="2059417" y="1429434"/>
            <a:ext cx="8073165" cy="503291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59683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CarLife</a:t>
            </a:r>
          </a:p>
        </p:txBody>
      </p:sp>
      <p:sp>
        <p:nvSpPr>
          <p:cNvPr id="2" name="矩形 1"/>
          <p:cNvSpPr/>
          <p:nvPr/>
        </p:nvSpPr>
        <p:spPr>
          <a:xfrm>
            <a:off x="778939" y="1440081"/>
            <a:ext cx="10554346" cy="1905971"/>
          </a:xfrm>
          <a:prstGeom prst="rect">
            <a:avLst/>
          </a:prstGeom>
        </p:spPr>
        <p:txBody>
          <a:bodyPr wrap="square">
            <a:spAutoFit/>
          </a:bodyPr>
          <a:lstStyle/>
          <a:p>
            <a:pPr>
              <a:lnSpc>
                <a:spcPct val="120000"/>
              </a:lnSpc>
            </a:pPr>
            <a:r>
              <a:rPr lang="en-US" altLang="zh-CN" sz="2000" dirty="0">
                <a:effectLst/>
              </a:rPr>
              <a:t>CarLife </a:t>
            </a:r>
            <a:r>
              <a:rPr lang="zh-CN" altLang="en-US" sz="2000" dirty="0">
                <a:effectLst/>
              </a:rPr>
              <a:t>是百度在</a:t>
            </a:r>
            <a:r>
              <a:rPr lang="en-US" altLang="zh-CN" sz="2000" dirty="0">
                <a:effectLst/>
              </a:rPr>
              <a:t>2015</a:t>
            </a:r>
            <a:r>
              <a:rPr lang="zh-CN" altLang="en-US" sz="2000" dirty="0">
                <a:effectLst/>
              </a:rPr>
              <a:t>年推出的车联网解决方案。</a:t>
            </a:r>
            <a:endParaRPr lang="en-US" altLang="zh-CN" sz="2000" dirty="0">
              <a:effectLst/>
            </a:endParaRPr>
          </a:p>
          <a:p>
            <a:pPr>
              <a:lnSpc>
                <a:spcPct val="120000"/>
              </a:lnSpc>
            </a:pPr>
            <a:endParaRPr lang="en-US" altLang="zh-CN" sz="2000" dirty="0">
              <a:effectLst/>
            </a:endParaRPr>
          </a:p>
          <a:p>
            <a:pPr>
              <a:lnSpc>
                <a:spcPct val="120000"/>
              </a:lnSpc>
            </a:pPr>
            <a:r>
              <a:rPr lang="zh-CN" altLang="en-US" sz="2000" dirty="0">
                <a:effectLst/>
              </a:rPr>
              <a:t>和</a:t>
            </a:r>
            <a:r>
              <a:rPr lang="en-US" altLang="zh-CN" sz="2000" dirty="0">
                <a:effectLst/>
              </a:rPr>
              <a:t>CarPlay</a:t>
            </a:r>
            <a:r>
              <a:rPr lang="zh-CN" altLang="en-US" sz="2000" dirty="0">
                <a:effectLst/>
              </a:rPr>
              <a:t>和</a:t>
            </a:r>
            <a:r>
              <a:rPr lang="en-US" altLang="zh-CN" sz="2000" dirty="0">
                <a:effectLst/>
              </a:rPr>
              <a:t>Android Auto</a:t>
            </a:r>
            <a:r>
              <a:rPr lang="zh-CN" altLang="en-US" sz="2000" dirty="0">
                <a:effectLst/>
              </a:rPr>
              <a:t>产品相比，</a:t>
            </a:r>
            <a:r>
              <a:rPr lang="en-US" altLang="zh-CN" sz="2000" dirty="0">
                <a:effectLst/>
              </a:rPr>
              <a:t>CarLife</a:t>
            </a:r>
            <a:r>
              <a:rPr lang="zh-CN" altLang="en-US" sz="2000" dirty="0">
                <a:effectLst/>
              </a:rPr>
              <a:t>的用户不用在意自己的智能手机是什么操作系统，只需要通过数据线或者</a:t>
            </a:r>
            <a:r>
              <a:rPr lang="en-US" altLang="zh-CN" sz="2000" dirty="0" err="1">
                <a:effectLst/>
              </a:rPr>
              <a:t>wifi</a:t>
            </a:r>
            <a:r>
              <a:rPr lang="zh-CN" altLang="en-US" sz="2000" dirty="0">
                <a:effectLst/>
              </a:rPr>
              <a:t>将手机连接到车载系统上，就可以安全、快捷的在驾驶过程中使用丰富的应用。</a:t>
            </a:r>
          </a:p>
        </p:txBody>
      </p:sp>
      <p:pic>
        <p:nvPicPr>
          <p:cNvPr id="10" name="图片 9"/>
          <p:cNvPicPr>
            <a:picLocks noChangeAspect="1"/>
          </p:cNvPicPr>
          <p:nvPr/>
        </p:nvPicPr>
        <p:blipFill>
          <a:blip r:embed="rId3"/>
          <a:stretch>
            <a:fillRect/>
          </a:stretch>
        </p:blipFill>
        <p:spPr>
          <a:xfrm>
            <a:off x="1727954" y="1440081"/>
            <a:ext cx="8498054" cy="47931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29145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车载软件的机遇与挑战</a:t>
            </a:r>
          </a:p>
        </p:txBody>
      </p:sp>
      <p:pic>
        <p:nvPicPr>
          <p:cNvPr id="5" name="图片 4"/>
          <p:cNvPicPr>
            <a:picLocks noChangeAspect="1"/>
          </p:cNvPicPr>
          <p:nvPr/>
        </p:nvPicPr>
        <p:blipFill>
          <a:blip r:embed="rId3"/>
          <a:stretch>
            <a:fillRect/>
          </a:stretch>
        </p:blipFill>
        <p:spPr>
          <a:xfrm>
            <a:off x="2190750" y="1292860"/>
            <a:ext cx="7810500" cy="53530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dirty="0"/>
              <a:t>.</a:t>
            </a:r>
            <a:endParaRPr lang="zh-CN" altLang="en-US" dirty="0"/>
          </a:p>
        </p:txBody>
      </p:sp>
      <p:sp>
        <p:nvSpPr>
          <p:cNvPr id="4" name="文本框 3"/>
          <p:cNvSpPr txBox="1"/>
          <p:nvPr/>
        </p:nvSpPr>
        <p:spPr>
          <a:xfrm>
            <a:off x="3791860" y="3198167"/>
            <a:ext cx="274434" cy="461665"/>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dirty="0"/>
              <a:t>.</a:t>
            </a:r>
            <a:endParaRPr lang="zh-CN" altLang="en-US" dirty="0"/>
          </a:p>
        </p:txBody>
      </p:sp>
      <p:sp>
        <p:nvSpPr>
          <p:cNvPr id="5" name="文本框 4"/>
          <p:cNvSpPr txBox="1"/>
          <p:nvPr/>
        </p:nvSpPr>
        <p:spPr>
          <a:xfrm>
            <a:off x="3870443" y="3198167"/>
            <a:ext cx="274434" cy="461665"/>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907466" y="2637414"/>
            <a:ext cx="6377067" cy="1569660"/>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sz="9600" dirty="0"/>
              <a:t>Thank You</a:t>
            </a:r>
            <a:endParaRPr lang="zh-CN" altLang="en-US" sz="9600" dirty="0"/>
          </a:p>
        </p:txBody>
      </p:sp>
      <p:pic>
        <p:nvPicPr>
          <p:cNvPr id="2" name="图片 1" descr="qrcode_for_gh_c8d3ee092f91_258"/>
          <p:cNvPicPr>
            <a:picLocks noChangeAspect="1"/>
          </p:cNvPicPr>
          <p:nvPr/>
        </p:nvPicPr>
        <p:blipFill>
          <a:blip r:embed="rId3"/>
          <a:stretch>
            <a:fillRect/>
          </a:stretch>
        </p:blipFill>
        <p:spPr>
          <a:xfrm>
            <a:off x="5180011" y="4337841"/>
            <a:ext cx="1831975" cy="18319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5"/>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6"/>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7"/>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8"/>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9"/>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10"/>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1"/>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2"/>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3"/>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3"/>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4"/>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4"/>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5"/>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0.06615 0.00347 C 0.18138 0.02755 0.26706 -0.20116 0.36901 -0.17778 C 0.47045 -0.1544 0.58881 0.12176 0.67709 0.14352 C 0.76524 0.16551 0.83842 -0.01597 0.89831 -0.04653 C 0.95873 -0.07731 1.0056 -0.05509 1.03802 -0.04074 C 1.07032 -0.02639 1.1211 0.03056 1.14519 0.00232 " pathEditMode="relative" rAng="0" ptsTypes="AAAAAA">
                                      <p:cBhvr>
                                        <p:cTn id="41" dur="1480" fill="hold"/>
                                        <p:tgtEl>
                                          <p:spTgt spid="16"/>
                                        </p:tgtEl>
                                        <p:attrNameLst>
                                          <p:attrName>ppt_x</p:attrName>
                                          <p:attrName>ppt_y</p:attrName>
                                        </p:attrNameLst>
                                      </p:cBhvr>
                                      <p:rCtr x="53945" y="-2083"/>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7"/>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8"/>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9"/>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20"/>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1"/>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375"/>
                                        <p:tgtEl>
                                          <p:spTgt spid="31"/>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31"/>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375"/>
                                        <p:tgtEl>
                                          <p:spTgt spid="38"/>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38"/>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375"/>
                                        <p:tgtEl>
                                          <p:spTgt spid="32"/>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32"/>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32"/>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32"/>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375"/>
                                        <p:tgtEl>
                                          <p:spTgt spid="25"/>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5"/>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375"/>
                                        <p:tgtEl>
                                          <p:spTgt spid="99"/>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99"/>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99"/>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99"/>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375"/>
                                        <p:tgtEl>
                                          <p:spTgt spid="5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5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55"/>
                                        </p:tgtEl>
                                      </p:cBhvr>
                                      <p:by x="300000" y="300000"/>
                                    </p:animScale>
                                  </p:childTnLst>
                                </p:cTn>
                              </p:par>
                              <p:par>
                                <p:cTn id="92" presetID="6" presetClass="emph" presetSubtype="0" fill="hold" grpId="3" nodeType="withEffect">
                                  <p:stCondLst>
                                    <p:cond delay="3265"/>
                                  </p:stCondLst>
                                  <p:childTnLst>
                                    <p:animScale>
                                      <p:cBhvr>
                                        <p:cTn id="93" dur="1313" fill="hold"/>
                                        <p:tgtEl>
                                          <p:spTgt spid="5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375"/>
                                        <p:tgtEl>
                                          <p:spTgt spid="126"/>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126"/>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117"/>
                                        </p:tgtEl>
                                        <p:attrNameLst>
                                          <p:attrName>style.visibility</p:attrName>
                                        </p:attrNameLst>
                                      </p:cBhvr>
                                      <p:to>
                                        <p:strVal val="visible"/>
                                      </p:to>
                                    </p:set>
                                    <p:animEffect transition="in" filter="fade">
                                      <p:cBhvr>
                                        <p:cTn id="101" dur="375"/>
                                        <p:tgtEl>
                                          <p:spTgt spid="117"/>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117"/>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123"/>
                                        </p:tgtEl>
                                        <p:attrNameLst>
                                          <p:attrName>style.visibility</p:attrName>
                                        </p:attrNameLst>
                                      </p:cBhvr>
                                      <p:to>
                                        <p:strVal val="visible"/>
                                      </p:to>
                                    </p:set>
                                    <p:animEffect transition="in" filter="fade">
                                      <p:cBhvr>
                                        <p:cTn id="106" dur="375"/>
                                        <p:tgtEl>
                                          <p:spTgt spid="123"/>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123"/>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123"/>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123"/>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375"/>
                                        <p:tgtEl>
                                          <p:spTgt spid="5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5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5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5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375"/>
                                        <p:tgtEl>
                                          <p:spTgt spid="5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5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5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5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375"/>
                                        <p:tgtEl>
                                          <p:spTgt spid="66"/>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66"/>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375"/>
                                        <p:tgtEl>
                                          <p:spTgt spid="9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9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78"/>
                                        </p:tgtEl>
                                        <p:attrNameLst>
                                          <p:attrName>style.visibility</p:attrName>
                                        </p:attrNameLst>
                                      </p:cBhvr>
                                      <p:to>
                                        <p:strVal val="visible"/>
                                      </p:to>
                                    </p:set>
                                    <p:animEffect transition="in" filter="fade">
                                      <p:cBhvr>
                                        <p:cTn id="143" dur="375"/>
                                        <p:tgtEl>
                                          <p:spTgt spid="78"/>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78"/>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78"/>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78"/>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89"/>
                                        </p:tgtEl>
                                        <p:attrNameLst>
                                          <p:attrName>style.visibility</p:attrName>
                                        </p:attrNameLst>
                                      </p:cBhvr>
                                      <p:to>
                                        <p:strVal val="visible"/>
                                      </p:to>
                                    </p:set>
                                    <p:animEffect transition="in" filter="fade">
                                      <p:cBhvr>
                                        <p:cTn id="152" dur="375"/>
                                        <p:tgtEl>
                                          <p:spTgt spid="89"/>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89"/>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375"/>
                                        <p:tgtEl>
                                          <p:spTgt spid="5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5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5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5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95"/>
                                        </p:tgtEl>
                                        <p:attrNameLst>
                                          <p:attrName>style.visibility</p:attrName>
                                        </p:attrNameLst>
                                      </p:cBhvr>
                                      <p:to>
                                        <p:strVal val="visible"/>
                                      </p:to>
                                    </p:set>
                                    <p:animEffect transition="in" filter="fade">
                                      <p:cBhvr>
                                        <p:cTn id="166" dur="375"/>
                                        <p:tgtEl>
                                          <p:spTgt spid="9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9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97"/>
                                        </p:tgtEl>
                                        <p:attrNameLst>
                                          <p:attrName>style.visibility</p:attrName>
                                        </p:attrNameLst>
                                      </p:cBhvr>
                                      <p:to>
                                        <p:strVal val="visible"/>
                                      </p:to>
                                    </p:set>
                                    <p:animEffect transition="in" filter="fade">
                                      <p:cBhvr>
                                        <p:cTn id="171" dur="375"/>
                                        <p:tgtEl>
                                          <p:spTgt spid="97"/>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97"/>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375"/>
                                        <p:tgtEl>
                                          <p:spTgt spid="81"/>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81"/>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375"/>
                                        <p:tgtEl>
                                          <p:spTgt spid="72"/>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72"/>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72"/>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72"/>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122"/>
                                        </p:tgtEl>
                                        <p:attrNameLst>
                                          <p:attrName>style.visibility</p:attrName>
                                        </p:attrNameLst>
                                      </p:cBhvr>
                                      <p:to>
                                        <p:strVal val="visible"/>
                                      </p:to>
                                    </p:set>
                                    <p:animEffect transition="in" filter="fade">
                                      <p:cBhvr>
                                        <p:cTn id="190" dur="375"/>
                                        <p:tgtEl>
                                          <p:spTgt spid="122"/>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122"/>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122"/>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122"/>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375"/>
                                        <p:tgtEl>
                                          <p:spTgt spid="124"/>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124"/>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124"/>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124"/>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129"/>
                                        </p:tgtEl>
                                        <p:attrNameLst>
                                          <p:attrName>style.visibility</p:attrName>
                                        </p:attrNameLst>
                                      </p:cBhvr>
                                      <p:to>
                                        <p:strVal val="visible"/>
                                      </p:to>
                                    </p:set>
                                    <p:animEffect transition="in" filter="fade">
                                      <p:cBhvr>
                                        <p:cTn id="208" dur="2000"/>
                                        <p:tgtEl>
                                          <p:spTgt spid="129"/>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1500"/>
                                        <p:tgtEl>
                                          <p:spTgt spid="129"/>
                                        </p:tgtEl>
                                      </p:cBhvr>
                                    </p:animEffect>
                                    <p:anim calcmode="lin" valueType="num">
                                      <p:cBhvr>
                                        <p:cTn id="212" dur="1500" fill="hold"/>
                                        <p:tgtEl>
                                          <p:spTgt spid="129"/>
                                        </p:tgtEl>
                                        <p:attrNameLst>
                                          <p:attrName>ppt_x</p:attrName>
                                        </p:attrNameLst>
                                      </p:cBhvr>
                                      <p:tavLst>
                                        <p:tav tm="0">
                                          <p:val>
                                            <p:strVal val="#ppt_x"/>
                                          </p:val>
                                        </p:tav>
                                        <p:tav tm="100000">
                                          <p:val>
                                            <p:strVal val="#ppt_x"/>
                                          </p:val>
                                        </p:tav>
                                      </p:tavLst>
                                    </p:anim>
                                    <p:anim calcmode="lin" valueType="num">
                                      <p:cBhvr>
                                        <p:cTn id="213" dur="1500" fill="hold"/>
                                        <p:tgtEl>
                                          <p:spTgt spid="129"/>
                                        </p:tgtEl>
                                        <p:attrNameLst>
                                          <p:attrName>ppt_y</p:attrName>
                                        </p:attrNameLst>
                                      </p:cBhvr>
                                      <p:tavLst>
                                        <p:tav tm="0">
                                          <p:val>
                                            <p:strVal val="#ppt_y+.1"/>
                                          </p:val>
                                        </p:tav>
                                        <p:tav tm="100000">
                                          <p:val>
                                            <p:strVal val="#ppt_y"/>
                                          </p:val>
                                        </p:tav>
                                      </p:tavLst>
                                    </p:anim>
                                  </p:childTnLst>
                                </p:cTn>
                              </p:par>
                            </p:childTnLst>
                          </p:cTn>
                        </p:par>
                        <p:par>
                          <p:cTn id="214" fill="hold">
                            <p:stCondLst>
                              <p:cond delay="1000"/>
                            </p:stCondLst>
                            <p:childTnLst>
                              <p:par>
                                <p:cTn id="215" presetID="3" presetClass="entr" presetSubtype="10" fill="hold" nodeType="afterEffect">
                                  <p:stCondLst>
                                    <p:cond delay="0"/>
                                  </p:stCondLst>
                                  <p:childTnLst>
                                    <p:set>
                                      <p:cBhvr>
                                        <p:cTn id="216" dur="1" fill="hold">
                                          <p:stCondLst>
                                            <p:cond delay="0"/>
                                          </p:stCondLst>
                                        </p:cTn>
                                        <p:tgtEl>
                                          <p:spTgt spid="2"/>
                                        </p:tgtEl>
                                        <p:attrNameLst>
                                          <p:attrName>style.visibility</p:attrName>
                                        </p:attrNameLst>
                                      </p:cBhvr>
                                      <p:to>
                                        <p:strVal val="visible"/>
                                      </p:to>
                                    </p:set>
                                    <p:animEffect transition="in" filter="blinds(horizontal)">
                                      <p:cBhvr>
                                        <p:cTn id="2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车用操作系统</a:t>
            </a:r>
          </a:p>
        </p:txBody>
      </p:sp>
      <p:sp>
        <p:nvSpPr>
          <p:cNvPr id="61" name="矩形 60"/>
          <p:cNvSpPr/>
          <p:nvPr/>
        </p:nvSpPr>
        <p:spPr>
          <a:xfrm>
            <a:off x="3592956" y="2959978"/>
            <a:ext cx="1513840"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781"/>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265684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车用操作系统</a:t>
            </a:r>
          </a:p>
        </p:txBody>
      </p:sp>
      <p:sp>
        <p:nvSpPr>
          <p:cNvPr id="2" name="矩形 1"/>
          <p:cNvSpPr/>
          <p:nvPr/>
        </p:nvSpPr>
        <p:spPr>
          <a:xfrm>
            <a:off x="973455" y="1431290"/>
            <a:ext cx="9886315" cy="1198880"/>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2019 年 10 月，全国汽车标准化委员会发布了《车用操作系统标准体系》，其中规范了车用操作系统定义，划分了车用操作系统边界，明确了车用操作系统分类（如下图所示），构建了车用操作系统标准体系。</a:t>
            </a:r>
          </a:p>
        </p:txBody>
      </p:sp>
      <p:pic>
        <p:nvPicPr>
          <p:cNvPr id="5" name="图片 4" descr="UML 图 (2)"/>
          <p:cNvPicPr>
            <a:picLocks noChangeAspect="1"/>
          </p:cNvPicPr>
          <p:nvPr/>
        </p:nvPicPr>
        <p:blipFill>
          <a:blip r:embed="rId3"/>
          <a:stretch>
            <a:fillRect/>
          </a:stretch>
        </p:blipFill>
        <p:spPr>
          <a:xfrm>
            <a:off x="973455" y="2768600"/>
            <a:ext cx="10189845" cy="25869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781"/>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2656840"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车控操作系统</a:t>
            </a:r>
          </a:p>
        </p:txBody>
      </p:sp>
      <p:sp>
        <p:nvSpPr>
          <p:cNvPr id="2" name="矩形 1"/>
          <p:cNvSpPr/>
          <p:nvPr/>
        </p:nvSpPr>
        <p:spPr>
          <a:xfrm>
            <a:off x="973455" y="1431290"/>
            <a:ext cx="9886315" cy="2275303"/>
          </a:xfrm>
          <a:prstGeom prst="rect">
            <a:avLst/>
          </a:prstGeom>
        </p:spPr>
        <p:txBody>
          <a:bodyPr wrap="square">
            <a:spAutoFit/>
          </a:bodyPr>
          <a:lstStyle/>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安全车控操作系统 主要面向经典车辆控制领域，如动力系统、底盘系统和车身系统等，该类操作系统对实时性和安全性要求很高，生态发展已趋于成熟了。</a:t>
            </a: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智能驾驶操作系统 主要面向智能驾驶领域，应用于智能驾驶域控制器，该类操作系统对安全性和可靠性要求较高，同时对性能和运算能力的要求也较高。该类操作系统目前在全世界范围内都处于研究发展的初期，生态尚未完备。</a:t>
            </a:r>
          </a:p>
        </p:txBody>
      </p:sp>
    </p:spTree>
    <p:extLst>
      <p:ext uri="{BB962C8B-B14F-4D97-AF65-F5344CB8AC3E}">
        <p14:creationId xmlns:p14="http://schemas.microsoft.com/office/powerpoint/2010/main" val="2183787744"/>
      </p:ext>
    </p:extLst>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781"/>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2656840"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a:t>
            </a:r>
          </a:p>
        </p:txBody>
      </p:sp>
      <p:sp>
        <p:nvSpPr>
          <p:cNvPr id="2" name="矩形 1"/>
          <p:cNvSpPr/>
          <p:nvPr/>
        </p:nvSpPr>
        <p:spPr>
          <a:xfrm>
            <a:off x="973455" y="1431290"/>
            <a:ext cx="9886315" cy="1167307"/>
          </a:xfrm>
          <a:prstGeom prst="rect">
            <a:avLst/>
          </a:prstGeom>
        </p:spPr>
        <p:txBody>
          <a:bodyPr wrap="square">
            <a:spAutoFit/>
          </a:bodyPr>
          <a:lstStyle/>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车载操作系统 主要面向信息娱乐和智能座舱，主要应用于车机中控系统，对于安全性和可靠性的要求处于中等水平，该类操作系统发展十分迅速，依托于该类操作系统的生态也处于高速发展阶段。</a:t>
            </a:r>
          </a:p>
        </p:txBody>
      </p:sp>
    </p:spTree>
    <p:extLst>
      <p:ext uri="{BB962C8B-B14F-4D97-AF65-F5344CB8AC3E}">
        <p14:creationId xmlns:p14="http://schemas.microsoft.com/office/powerpoint/2010/main" val="3794954284"/>
      </p:ext>
    </p:extLst>
  </p:cSld>
  <p:clrMapOvr>
    <a:masterClrMapping/>
  </p:clrMapOvr>
  <mc:AlternateContent xmlns:mc="http://schemas.openxmlformats.org/markup-compatibility/2006" xmlns:p14="http://schemas.microsoft.com/office/powerpoint/2010/main">
    <mc:Choice Requires="p14">
      <p:transition spd="med">
        <p:pull/>
      </p:transition>
    </mc:Choice>
    <mc:Fallback xmlns="">
      <p:transition spd="med">
        <p:pull/>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28"/>
  <p:tag name="ISPRING_UUID" val="{91A8A33C-06F4-458A-9E3E-E0FECDA0223B}"/>
  <p:tag name="ISPRING_RESOURCE_FOLDER" val="C:\Users\五毛\Desktop\34线条之美\"/>
  <p:tag name="ISPRING_PRESENTATION_PATH" val="C:\Users\五毛\Desktop\34线条之美.pptx"/>
  <p:tag name="ISPRING_PROJECT_FOLDER_UPDATED" val="1"/>
  <p:tag name="ISPRING_SCREEN_RECS_UPDATED" val="C:\Users\五毛\Desktop\34线条之美\"/>
  <p:tag name="ISPRING_PRESENTATION_TITLE" val="34线条之美"/>
</p:tagLst>
</file>

<file path=ppt/theme/theme1.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3703</Words>
  <Application>Microsoft Office PowerPoint</Application>
  <PresentationFormat>宽屏</PresentationFormat>
  <Paragraphs>293</Paragraphs>
  <Slides>50</Slides>
  <Notes>50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50</vt:i4>
      </vt:variant>
    </vt:vector>
  </HeadingPairs>
  <TitlesOfParts>
    <vt:vector size="56" baseType="lpstr">
      <vt:lpstr>华文细黑</vt:lpstr>
      <vt:lpstr>微软雅黑</vt:lpstr>
      <vt:lpstr>Arial</vt:lpstr>
      <vt:lpstr>Calibri</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
  <cp:lastModifiedBy/>
  <cp:revision>117</cp:revision>
  <dcterms:created xsi:type="dcterms:W3CDTF">2023-02-11T03:52:36Z</dcterms:created>
  <dcterms:modified xsi:type="dcterms:W3CDTF">2023-02-12T14:59:27Z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DF1ED61CC8EEB9381B04BC63C3ED5BAF</vt:lpwstr>
  </property>
  <property fmtid="{D5CDD505-2E9C-101B-9397-08002B2CF9AE}" pid="3" name="KSOProductBuildVer">
    <vt:lpwstr>2052-11.1.0.11664</vt:lpwstr>
  </property>
</Properties>
</file>